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5"/>
  </p:notes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Arimo Bold" charset="1" panose="020B0704020202020204"/>
      <p:regular r:id="rId18"/>
    </p:embeddedFont>
    <p:embeddedFont>
      <p:font typeface="Bitter" charset="1" panose="02000000000000000000"/>
      <p:regular r:id="rId19"/>
    </p:embeddedFont>
    <p:embeddedFont>
      <p:font typeface="Consolas Bold" charset="1" panose="020B0709020204030204"/>
      <p:regular r:id="rId21"/>
    </p:embeddedFont>
    <p:embeddedFont>
      <p:font typeface="Arimo" charset="1" panose="020B0604020202020204"/>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notesMasters/notesMaster1.xml" Type="http://schemas.openxmlformats.org/officeDocument/2006/relationships/notesMaster"/><Relationship Id="rId16" Target="theme/theme2.xml" Type="http://schemas.openxmlformats.org/officeDocument/2006/relationships/theme"/><Relationship Id="rId17" Target="notesSlides/notesSlide1.xml" Type="http://schemas.openxmlformats.org/officeDocument/2006/relationships/note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notesSlides/notesSlide2.xml" Type="http://schemas.openxmlformats.org/officeDocument/2006/relationships/notesSlide"/><Relationship Id="rId21" Target="fonts/font21.fntdata" Type="http://schemas.openxmlformats.org/officeDocument/2006/relationships/font"/><Relationship Id="rId22" Target="notesSlides/notesSlide3.xml" Type="http://schemas.openxmlformats.org/officeDocument/2006/relationships/notesSlide"/><Relationship Id="rId23" Target="notesSlides/notesSlide4.xml" Type="http://schemas.openxmlformats.org/officeDocument/2006/relationships/notesSlide"/><Relationship Id="rId24" Target="notesSlides/notesSlide5.xml" Type="http://schemas.openxmlformats.org/officeDocument/2006/relationships/notesSlide"/><Relationship Id="rId25" Target="notesSlides/notesSlide6.xml" Type="http://schemas.openxmlformats.org/officeDocument/2006/relationships/notesSlide"/><Relationship Id="rId26" Target="notesSlides/notesSlide7.xml" Type="http://schemas.openxmlformats.org/officeDocument/2006/relationships/notesSlide"/><Relationship Id="rId27" Target="notesSlides/notesSlide8.xml" Type="http://schemas.openxmlformats.org/officeDocument/2006/relationships/notesSlide"/><Relationship Id="rId28" Target="notesSlides/notesSlide9.xml" Type="http://schemas.openxmlformats.org/officeDocument/2006/relationships/notesSlide"/><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3.png>
</file>

<file path=ppt/media/image4.svg>
</file>

<file path=ppt/media/image5.png>
</file>

<file path=ppt/media/image6.png>
</file>

<file path=ppt/media/image7.sv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https://gamma.app/?utm_source=made-with-gamma" TargetMode="External" Type="http://schemas.openxmlformats.org/officeDocument/2006/relationships/hyperlink"/><Relationship Id="rId4" Target="../media/image1.png" Type="http://schemas.openxmlformats.org/officeDocument/2006/relationships/image"/><Relationship Id="rId5"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4.png" Type="http://schemas.openxmlformats.org/officeDocument/2006/relationships/image"/><Relationship Id="rId4" Target="../media/image15.sv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20.pn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23.png" Type="http://schemas.openxmlformats.org/officeDocument/2006/relationships/image"/><Relationship Id="rId4" Target="../media/image24.svg" Type="http://schemas.openxmlformats.org/officeDocument/2006/relationships/image"/><Relationship Id="rId5" Target="../media/image25.png" Type="http://schemas.openxmlformats.org/officeDocument/2006/relationships/image"/><Relationship Id="rId6" Target="../media/image26.svg" Type="http://schemas.openxmlformats.org/officeDocument/2006/relationships/image"/><Relationship Id="rId7" Target="../media/image27.png" Type="http://schemas.openxmlformats.org/officeDocument/2006/relationships/image"/><Relationship Id="rId8" Target="../media/image28.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1012"/>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1D1F"/>
            </a:solidFill>
            <a:ln w="12700">
              <a:solidFill>
                <a:srgbClr val="000000"/>
              </a:solidFill>
            </a:ln>
          </p:spPr>
        </p:sp>
      </p:grpSp>
      <p:grpSp>
        <p:nvGrpSpPr>
          <p:cNvPr name="Group 6" id="6"/>
          <p:cNvGrpSpPr>
            <a:grpSpLocks noChangeAspect="true"/>
          </p:cNvGrpSpPr>
          <p:nvPr/>
        </p:nvGrpSpPr>
        <p:grpSpPr>
          <a:xfrm rot="0">
            <a:off x="16049019" y="9686925"/>
            <a:ext cx="2153256" cy="514350"/>
            <a:chOff x="0" y="0"/>
            <a:chExt cx="2871008" cy="685800"/>
          </a:xfrm>
        </p:grpSpPr>
        <p:sp>
          <p:nvSpPr>
            <p:cNvPr name="Freeform 7" id="7" descr="preencoded.png">
              <a:hlinkClick r:id="rId3" tooltip="https://gamma.app/?utm_source=made-with-gamma"/>
            </p:cNvPr>
            <p:cNvSpPr/>
            <p:nvPr/>
          </p:nvSpPr>
          <p:spPr>
            <a:xfrm flipH="false" flipV="false" rot="0">
              <a:off x="0" y="0"/>
              <a:ext cx="2870962" cy="685800"/>
            </a:xfrm>
            <a:custGeom>
              <a:avLst/>
              <a:gdLst/>
              <a:ahLst/>
              <a:cxnLst/>
              <a:rect r="r" b="b" t="t" l="l"/>
              <a:pathLst>
                <a:path h="685800" w="2870962">
                  <a:moveTo>
                    <a:pt x="0" y="0"/>
                  </a:moveTo>
                  <a:lnTo>
                    <a:pt x="2870962" y="0"/>
                  </a:lnTo>
                  <a:lnTo>
                    <a:pt x="2870962" y="685800"/>
                  </a:lnTo>
                  <a:lnTo>
                    <a:pt x="0" y="685800"/>
                  </a:lnTo>
                  <a:lnTo>
                    <a:pt x="0" y="0"/>
                  </a:lnTo>
                  <a:close/>
                </a:path>
              </a:pathLst>
            </a:custGeom>
            <a:blipFill>
              <a:blip r:embed="rId4"/>
              <a:stretch>
                <a:fillRect l="0" t="0" r="-1" b="0"/>
              </a:stretch>
            </a:blipFill>
          </p:spPr>
        </p:sp>
      </p:grpSp>
      <p:grpSp>
        <p:nvGrpSpPr>
          <p:cNvPr name="Group 8" id="8"/>
          <p:cNvGrpSpPr>
            <a:grpSpLocks noChangeAspect="true"/>
          </p:cNvGrpSpPr>
          <p:nvPr/>
        </p:nvGrpSpPr>
        <p:grpSpPr>
          <a:xfrm rot="0">
            <a:off x="11087100" y="0"/>
            <a:ext cx="7200900" cy="10287000"/>
            <a:chOff x="0" y="0"/>
            <a:chExt cx="9601200" cy="13716000"/>
          </a:xfrm>
        </p:grpSpPr>
        <p:sp>
          <p:nvSpPr>
            <p:cNvPr name="Freeform 9" id="9" descr="preencoded.png"/>
            <p:cNvSpPr/>
            <p:nvPr/>
          </p:nvSpPr>
          <p:spPr>
            <a:xfrm flipH="false" flipV="false" rot="0">
              <a:off x="0" y="0"/>
              <a:ext cx="9601200" cy="13716000"/>
            </a:xfrm>
            <a:custGeom>
              <a:avLst/>
              <a:gdLst/>
              <a:ahLst/>
              <a:cxnLst/>
              <a:rect r="r" b="b" t="t" l="l"/>
              <a:pathLst>
                <a:path h="13716000" w="9601200">
                  <a:moveTo>
                    <a:pt x="0" y="0"/>
                  </a:moveTo>
                  <a:lnTo>
                    <a:pt x="9601200" y="0"/>
                  </a:lnTo>
                  <a:lnTo>
                    <a:pt x="9601200" y="13716000"/>
                  </a:lnTo>
                  <a:lnTo>
                    <a:pt x="0" y="13716000"/>
                  </a:lnTo>
                  <a:lnTo>
                    <a:pt x="0" y="0"/>
                  </a:lnTo>
                  <a:close/>
                </a:path>
              </a:pathLst>
            </a:custGeom>
            <a:blipFill>
              <a:blip r:embed="rId5"/>
              <a:stretch>
                <a:fillRect l="0" t="0" r="0" b="0"/>
              </a:stretch>
            </a:blipFill>
          </p:spPr>
        </p:sp>
      </p:grpSp>
      <p:sp>
        <p:nvSpPr>
          <p:cNvPr name="TextBox 10" id="10"/>
          <p:cNvSpPr txBox="true"/>
          <p:nvPr/>
        </p:nvSpPr>
        <p:spPr>
          <a:xfrm rot="0">
            <a:off x="992238" y="2853630"/>
            <a:ext cx="9445526" cy="1829097"/>
          </a:xfrm>
          <a:prstGeom prst="rect">
            <a:avLst/>
          </a:prstGeom>
        </p:spPr>
        <p:txBody>
          <a:bodyPr anchor="t" rtlCol="false" tIns="0" lIns="0" bIns="0" rIns="0">
            <a:spAutoFit/>
          </a:bodyPr>
          <a:lstStyle/>
          <a:p>
            <a:pPr algn="l">
              <a:lnSpc>
                <a:spcPts val="6937"/>
              </a:lnSpc>
            </a:pPr>
            <a:r>
              <a:rPr lang="en-US" sz="5562" b="true">
                <a:solidFill>
                  <a:srgbClr val="E1E5CD"/>
                </a:solidFill>
                <a:latin typeface="Arimo Bold"/>
                <a:ea typeface="Arimo Bold"/>
                <a:cs typeface="Arimo Bold"/>
                <a:sym typeface="Arimo Bold"/>
              </a:rPr>
              <a:t>Git Transactions: From Local to Remote and Back</a:t>
            </a:r>
          </a:p>
        </p:txBody>
      </p:sp>
      <p:sp>
        <p:nvSpPr>
          <p:cNvPr name="TextBox 11" id="11"/>
          <p:cNvSpPr txBox="true"/>
          <p:nvPr/>
        </p:nvSpPr>
        <p:spPr>
          <a:xfrm rot="0">
            <a:off x="992238" y="5012680"/>
            <a:ext cx="9445526" cy="2363391"/>
          </a:xfrm>
          <a:prstGeom prst="rect">
            <a:avLst/>
          </a:prstGeom>
        </p:spPr>
        <p:txBody>
          <a:bodyPr anchor="t" rtlCol="false" tIns="0" lIns="0" bIns="0" rIns="0">
            <a:spAutoFit/>
          </a:bodyPr>
          <a:lstStyle/>
          <a:p>
            <a:pPr algn="l">
              <a:lnSpc>
                <a:spcPts val="3562"/>
              </a:lnSpc>
            </a:pPr>
            <a:r>
              <a:rPr lang="en-US" sz="2187">
                <a:solidFill>
                  <a:srgbClr val="C2C4B5"/>
                </a:solidFill>
                <a:latin typeface="Bitter"/>
                <a:ea typeface="Bitter"/>
                <a:cs typeface="Bitter"/>
                <a:sym typeface="Bitter"/>
              </a:rPr>
              <a:t>Welcome to an in-depth guide on Git transactions! This presentation will demystify the essential commands for managing your code efficiently between local and remote repositories. Master these fundamental operations to streamline your development workflow and enhance team collaboration.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1012"/>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1D1F"/>
            </a:solidFill>
            <a:ln w="12700">
              <a:solidFill>
                <a:srgbClr val="000000"/>
              </a:solidFill>
            </a:ln>
          </p:spPr>
        </p:sp>
      </p:grpSp>
      <p:sp>
        <p:nvSpPr>
          <p:cNvPr name="TextBox 6" id="6"/>
          <p:cNvSpPr txBox="true"/>
          <p:nvPr/>
        </p:nvSpPr>
        <p:spPr>
          <a:xfrm rot="0">
            <a:off x="521048" y="380702"/>
            <a:ext cx="7639050" cy="493811"/>
          </a:xfrm>
          <a:prstGeom prst="rect">
            <a:avLst/>
          </a:prstGeom>
        </p:spPr>
        <p:txBody>
          <a:bodyPr anchor="t" rtlCol="false" tIns="0" lIns="0" bIns="0" rIns="0">
            <a:spAutoFit/>
          </a:bodyPr>
          <a:lstStyle/>
          <a:p>
            <a:pPr algn="l">
              <a:lnSpc>
                <a:spcPts val="3625"/>
              </a:lnSpc>
            </a:pPr>
            <a:r>
              <a:rPr lang="en-US" sz="2874" b="true">
                <a:solidFill>
                  <a:srgbClr val="E1E5CD"/>
                </a:solidFill>
                <a:latin typeface="Arimo Bold"/>
                <a:ea typeface="Arimo Bold"/>
                <a:cs typeface="Arimo Bold"/>
                <a:sym typeface="Arimo Bold"/>
              </a:rPr>
              <a:t>Starting Your Git Journey: `git init` &amp; `git add`</a:t>
            </a:r>
          </a:p>
        </p:txBody>
      </p:sp>
      <p:sp>
        <p:nvSpPr>
          <p:cNvPr name="TextBox 7" id="7"/>
          <p:cNvSpPr txBox="true"/>
          <p:nvPr/>
        </p:nvSpPr>
        <p:spPr>
          <a:xfrm rot="0">
            <a:off x="521048" y="1227535"/>
            <a:ext cx="2771329" cy="251520"/>
          </a:xfrm>
          <a:prstGeom prst="rect">
            <a:avLst/>
          </a:prstGeom>
        </p:spPr>
        <p:txBody>
          <a:bodyPr anchor="t" rtlCol="false" tIns="0" lIns="0" bIns="0" rIns="0">
            <a:spAutoFit/>
          </a:bodyPr>
          <a:lstStyle/>
          <a:p>
            <a:pPr algn="l">
              <a:lnSpc>
                <a:spcPts val="1812"/>
              </a:lnSpc>
            </a:pPr>
            <a:r>
              <a:rPr lang="en-US" sz="1437" b="true">
                <a:solidFill>
                  <a:srgbClr val="E1E5CD"/>
                </a:solidFill>
                <a:latin typeface="Arimo Bold"/>
                <a:ea typeface="Arimo Bold"/>
                <a:cs typeface="Arimo Bold"/>
                <a:sym typeface="Arimo Bold"/>
              </a:rPr>
              <a:t>Setting Up Your Local Repository</a:t>
            </a:r>
          </a:p>
        </p:txBody>
      </p:sp>
      <p:grpSp>
        <p:nvGrpSpPr>
          <p:cNvPr name="Group 8" id="8"/>
          <p:cNvGrpSpPr/>
          <p:nvPr/>
        </p:nvGrpSpPr>
        <p:grpSpPr>
          <a:xfrm rot="0">
            <a:off x="521048" y="1646485"/>
            <a:ext cx="8441382" cy="1797100"/>
            <a:chOff x="0" y="0"/>
            <a:chExt cx="11255177" cy="2396133"/>
          </a:xfrm>
        </p:grpSpPr>
        <p:sp>
          <p:nvSpPr>
            <p:cNvPr name="Freeform 9" id="9"/>
            <p:cNvSpPr/>
            <p:nvPr/>
          </p:nvSpPr>
          <p:spPr>
            <a:xfrm flipH="false" flipV="false" rot="0">
              <a:off x="0" y="0"/>
              <a:ext cx="11255248" cy="2396236"/>
            </a:xfrm>
            <a:custGeom>
              <a:avLst/>
              <a:gdLst/>
              <a:ahLst/>
              <a:cxnLst/>
              <a:rect r="r" b="b" t="t" l="l"/>
              <a:pathLst>
                <a:path h="2396236" w="11255248">
                  <a:moveTo>
                    <a:pt x="0" y="29845"/>
                  </a:moveTo>
                  <a:cubicBezTo>
                    <a:pt x="0" y="13335"/>
                    <a:pt x="13335" y="0"/>
                    <a:pt x="29845" y="0"/>
                  </a:cubicBezTo>
                  <a:lnTo>
                    <a:pt x="11225403" y="0"/>
                  </a:lnTo>
                  <a:cubicBezTo>
                    <a:pt x="11241913" y="0"/>
                    <a:pt x="11255248" y="13335"/>
                    <a:pt x="11255248" y="29845"/>
                  </a:cubicBezTo>
                  <a:lnTo>
                    <a:pt x="11255248" y="2366391"/>
                  </a:lnTo>
                  <a:cubicBezTo>
                    <a:pt x="11255248" y="2382901"/>
                    <a:pt x="11241913" y="2396236"/>
                    <a:pt x="11225403" y="2396236"/>
                  </a:cubicBezTo>
                  <a:lnTo>
                    <a:pt x="29845" y="2396236"/>
                  </a:lnTo>
                  <a:cubicBezTo>
                    <a:pt x="13335" y="2396236"/>
                    <a:pt x="0" y="2382901"/>
                    <a:pt x="0" y="2366391"/>
                  </a:cubicBezTo>
                  <a:close/>
                </a:path>
              </a:pathLst>
            </a:custGeom>
            <a:solidFill>
              <a:srgbClr val="3B3C3E"/>
            </a:solidFill>
            <a:ln w="12700">
              <a:solidFill>
                <a:srgbClr val="000000"/>
              </a:solidFill>
            </a:ln>
          </p:spPr>
        </p:sp>
      </p:grpSp>
      <p:grpSp>
        <p:nvGrpSpPr>
          <p:cNvPr name="Group 10" id="10"/>
          <p:cNvGrpSpPr/>
          <p:nvPr/>
        </p:nvGrpSpPr>
        <p:grpSpPr>
          <a:xfrm rot="0">
            <a:off x="669875" y="1795314"/>
            <a:ext cx="446485" cy="446485"/>
            <a:chOff x="0" y="0"/>
            <a:chExt cx="595313" cy="595313"/>
          </a:xfrm>
        </p:grpSpPr>
        <p:sp>
          <p:nvSpPr>
            <p:cNvPr name="Freeform 11" id="11"/>
            <p:cNvSpPr/>
            <p:nvPr/>
          </p:nvSpPr>
          <p:spPr>
            <a:xfrm flipH="false" flipV="false" rot="0">
              <a:off x="0" y="0"/>
              <a:ext cx="595376" cy="595376"/>
            </a:xfrm>
            <a:custGeom>
              <a:avLst/>
              <a:gdLst/>
              <a:ahLst/>
              <a:cxnLst/>
              <a:rect r="r" b="b" t="t" l="l"/>
              <a:pathLst>
                <a:path h="595376" w="595376">
                  <a:moveTo>
                    <a:pt x="0" y="297688"/>
                  </a:moveTo>
                  <a:cubicBezTo>
                    <a:pt x="0" y="133223"/>
                    <a:pt x="133223" y="0"/>
                    <a:pt x="297688" y="0"/>
                  </a:cubicBezTo>
                  <a:cubicBezTo>
                    <a:pt x="462153" y="0"/>
                    <a:pt x="595376" y="133223"/>
                    <a:pt x="595376" y="297688"/>
                  </a:cubicBezTo>
                  <a:cubicBezTo>
                    <a:pt x="595376" y="462153"/>
                    <a:pt x="462026" y="595376"/>
                    <a:pt x="297688" y="595376"/>
                  </a:cubicBezTo>
                  <a:cubicBezTo>
                    <a:pt x="133350" y="595376"/>
                    <a:pt x="0" y="462026"/>
                    <a:pt x="0" y="297688"/>
                  </a:cubicBezTo>
                  <a:close/>
                </a:path>
              </a:pathLst>
            </a:custGeom>
            <a:solidFill>
              <a:srgbClr val="9FA582"/>
            </a:solidFill>
            <a:ln w="12700">
              <a:solidFill>
                <a:srgbClr val="000000"/>
              </a:solidFill>
            </a:ln>
          </p:spPr>
        </p:sp>
      </p:grpSp>
      <p:sp>
        <p:nvSpPr>
          <p:cNvPr name="Freeform 12" id="12" descr="preencoded.png"/>
          <p:cNvSpPr/>
          <p:nvPr/>
        </p:nvSpPr>
        <p:spPr>
          <a:xfrm flipH="false" flipV="false" rot="0">
            <a:off x="792659" y="1918096"/>
            <a:ext cx="200917" cy="200917"/>
          </a:xfrm>
          <a:custGeom>
            <a:avLst/>
            <a:gdLst/>
            <a:ahLst/>
            <a:cxnLst/>
            <a:rect r="r" b="b" t="t" l="l"/>
            <a:pathLst>
              <a:path h="200917" w="200917">
                <a:moveTo>
                  <a:pt x="0" y="0"/>
                </a:moveTo>
                <a:lnTo>
                  <a:pt x="200917" y="0"/>
                </a:lnTo>
                <a:lnTo>
                  <a:pt x="200917" y="200918"/>
                </a:lnTo>
                <a:lnTo>
                  <a:pt x="0" y="200918"/>
                </a:lnTo>
                <a:lnTo>
                  <a:pt x="0" y="0"/>
                </a:lnTo>
                <a:close/>
              </a:path>
            </a:pathLst>
          </a:custGeom>
          <a:blipFill>
            <a:blip r:embed="rId3">
              <a:extLst>
                <a:ext uri="{96DAC541-7B7A-43D3-8B79-37D633B846F1}">
                  <asvg:svgBlip xmlns:asvg="http://schemas.microsoft.com/office/drawing/2016/SVG/main" r:embed="rId4"/>
                </a:ext>
              </a:extLst>
            </a:blip>
            <a:stretch>
              <a:fillRect l="-2272" t="0" r="-2272" b="0"/>
            </a:stretch>
          </a:blipFill>
        </p:spPr>
      </p:sp>
      <p:sp>
        <p:nvSpPr>
          <p:cNvPr name="TextBox 13" id="13"/>
          <p:cNvSpPr txBox="true"/>
          <p:nvPr/>
        </p:nvSpPr>
        <p:spPr>
          <a:xfrm rot="0">
            <a:off x="669875" y="2343001"/>
            <a:ext cx="2233018" cy="326678"/>
          </a:xfrm>
          <a:prstGeom prst="rect">
            <a:avLst/>
          </a:prstGeom>
        </p:spPr>
        <p:txBody>
          <a:bodyPr anchor="t" rtlCol="false" tIns="0" lIns="0" bIns="0" rIns="0">
            <a:spAutoFit/>
          </a:bodyPr>
          <a:lstStyle/>
          <a:p>
            <a:pPr algn="l">
              <a:lnSpc>
                <a:spcPts val="2187"/>
              </a:lnSpc>
            </a:pPr>
            <a:r>
              <a:rPr lang="en-US" sz="1750" b="true">
                <a:solidFill>
                  <a:srgbClr val="C2C4B5"/>
                </a:solidFill>
                <a:latin typeface="Consolas Bold"/>
                <a:ea typeface="Consolas Bold"/>
                <a:cs typeface="Consolas Bold"/>
                <a:sym typeface="Consolas Bold"/>
              </a:rPr>
              <a:t>git init</a:t>
            </a:r>
          </a:p>
        </p:txBody>
      </p:sp>
      <p:sp>
        <p:nvSpPr>
          <p:cNvPr name="TextBox 14" id="14"/>
          <p:cNvSpPr txBox="true"/>
          <p:nvPr/>
        </p:nvSpPr>
        <p:spPr>
          <a:xfrm rot="0">
            <a:off x="669875" y="2761357"/>
            <a:ext cx="8143726" cy="533400"/>
          </a:xfrm>
          <a:prstGeom prst="rect">
            <a:avLst/>
          </a:prstGeom>
        </p:spPr>
        <p:txBody>
          <a:bodyPr anchor="t" rtlCol="false" tIns="0" lIns="0" bIns="0" rIns="0">
            <a:spAutoFit/>
          </a:bodyPr>
          <a:lstStyle/>
          <a:p>
            <a:pPr algn="l">
              <a:lnSpc>
                <a:spcPts val="1874"/>
              </a:lnSpc>
            </a:pPr>
            <a:r>
              <a:rPr lang="en-US" sz="1124">
                <a:solidFill>
                  <a:srgbClr val="C2C4B5"/>
                </a:solidFill>
                <a:latin typeface="Bitter"/>
                <a:ea typeface="Bitter"/>
                <a:cs typeface="Bitter"/>
                <a:sym typeface="Bitter"/>
              </a:rPr>
              <a:t>This command transforms your current directory into a new Git repository. It creates a hidden .git subdirectory, initialising all necessary Git files and structures to track changes in your project.</a:t>
            </a:r>
          </a:p>
        </p:txBody>
      </p:sp>
      <p:grpSp>
        <p:nvGrpSpPr>
          <p:cNvPr name="Group 15" id="15"/>
          <p:cNvGrpSpPr>
            <a:grpSpLocks noChangeAspect="true"/>
          </p:cNvGrpSpPr>
          <p:nvPr/>
        </p:nvGrpSpPr>
        <p:grpSpPr>
          <a:xfrm rot="0">
            <a:off x="521048" y="3611016"/>
            <a:ext cx="8441382" cy="8441382"/>
            <a:chOff x="0" y="0"/>
            <a:chExt cx="11255177" cy="11255177"/>
          </a:xfrm>
        </p:grpSpPr>
        <p:sp>
          <p:nvSpPr>
            <p:cNvPr name="Freeform 16" id="16" descr="preencoded.png"/>
            <p:cNvSpPr/>
            <p:nvPr/>
          </p:nvSpPr>
          <p:spPr>
            <a:xfrm flipH="false" flipV="false" rot="0">
              <a:off x="0" y="0"/>
              <a:ext cx="11255121" cy="11255121"/>
            </a:xfrm>
            <a:custGeom>
              <a:avLst/>
              <a:gdLst/>
              <a:ahLst/>
              <a:cxnLst/>
              <a:rect r="r" b="b" t="t" l="l"/>
              <a:pathLst>
                <a:path h="11255121" w="11255121">
                  <a:moveTo>
                    <a:pt x="0" y="0"/>
                  </a:moveTo>
                  <a:lnTo>
                    <a:pt x="11255121" y="0"/>
                  </a:lnTo>
                  <a:lnTo>
                    <a:pt x="11255121" y="11255121"/>
                  </a:lnTo>
                  <a:lnTo>
                    <a:pt x="0" y="11255121"/>
                  </a:lnTo>
                  <a:lnTo>
                    <a:pt x="0" y="0"/>
                  </a:lnTo>
                  <a:close/>
                </a:path>
              </a:pathLst>
            </a:custGeom>
            <a:blipFill>
              <a:blip r:embed="rId5"/>
              <a:stretch>
                <a:fillRect l="0" t="0" r="0" b="0"/>
              </a:stretch>
            </a:blipFill>
          </p:spPr>
        </p:sp>
      </p:grpSp>
      <p:sp>
        <p:nvSpPr>
          <p:cNvPr name="TextBox 17" id="17"/>
          <p:cNvSpPr txBox="true"/>
          <p:nvPr/>
        </p:nvSpPr>
        <p:spPr>
          <a:xfrm rot="0">
            <a:off x="9335095" y="1227535"/>
            <a:ext cx="2659113" cy="251520"/>
          </a:xfrm>
          <a:prstGeom prst="rect">
            <a:avLst/>
          </a:prstGeom>
        </p:spPr>
        <p:txBody>
          <a:bodyPr anchor="t" rtlCol="false" tIns="0" lIns="0" bIns="0" rIns="0">
            <a:spAutoFit/>
          </a:bodyPr>
          <a:lstStyle/>
          <a:p>
            <a:pPr algn="l">
              <a:lnSpc>
                <a:spcPts val="1812"/>
              </a:lnSpc>
            </a:pPr>
            <a:r>
              <a:rPr lang="en-US" sz="1437" b="true">
                <a:solidFill>
                  <a:srgbClr val="E1E5CD"/>
                </a:solidFill>
                <a:latin typeface="Arimo Bold"/>
                <a:ea typeface="Arimo Bold"/>
                <a:cs typeface="Arimo Bold"/>
                <a:sym typeface="Arimo Bold"/>
              </a:rPr>
              <a:t>Preparing Changes for Commit</a:t>
            </a:r>
          </a:p>
        </p:txBody>
      </p:sp>
      <p:grpSp>
        <p:nvGrpSpPr>
          <p:cNvPr name="Group 18" id="18"/>
          <p:cNvGrpSpPr/>
          <p:nvPr/>
        </p:nvGrpSpPr>
        <p:grpSpPr>
          <a:xfrm rot="0">
            <a:off x="9335095" y="1646485"/>
            <a:ext cx="8441382" cy="2035225"/>
            <a:chOff x="0" y="0"/>
            <a:chExt cx="11255177" cy="2713633"/>
          </a:xfrm>
        </p:grpSpPr>
        <p:sp>
          <p:nvSpPr>
            <p:cNvPr name="Freeform 19" id="19"/>
            <p:cNvSpPr/>
            <p:nvPr/>
          </p:nvSpPr>
          <p:spPr>
            <a:xfrm flipH="false" flipV="false" rot="0">
              <a:off x="0" y="0"/>
              <a:ext cx="11255122" cy="2713609"/>
            </a:xfrm>
            <a:custGeom>
              <a:avLst/>
              <a:gdLst/>
              <a:ahLst/>
              <a:cxnLst/>
              <a:rect r="r" b="b" t="t" l="l"/>
              <a:pathLst>
                <a:path h="2713609" w="11255122">
                  <a:moveTo>
                    <a:pt x="0" y="29718"/>
                  </a:moveTo>
                  <a:cubicBezTo>
                    <a:pt x="0" y="13335"/>
                    <a:pt x="13335" y="0"/>
                    <a:pt x="29718" y="0"/>
                  </a:cubicBezTo>
                  <a:lnTo>
                    <a:pt x="11225403" y="0"/>
                  </a:lnTo>
                  <a:cubicBezTo>
                    <a:pt x="11241786" y="0"/>
                    <a:pt x="11255122" y="13335"/>
                    <a:pt x="11255122" y="29718"/>
                  </a:cubicBezTo>
                  <a:lnTo>
                    <a:pt x="11255122" y="2683891"/>
                  </a:lnTo>
                  <a:cubicBezTo>
                    <a:pt x="11255122" y="2700274"/>
                    <a:pt x="11241786" y="2713609"/>
                    <a:pt x="11225403" y="2713609"/>
                  </a:cubicBezTo>
                  <a:lnTo>
                    <a:pt x="29718" y="2713609"/>
                  </a:lnTo>
                  <a:cubicBezTo>
                    <a:pt x="13335" y="2713609"/>
                    <a:pt x="0" y="2700274"/>
                    <a:pt x="0" y="2683891"/>
                  </a:cubicBezTo>
                  <a:close/>
                </a:path>
              </a:pathLst>
            </a:custGeom>
            <a:solidFill>
              <a:srgbClr val="3B3C3E"/>
            </a:solidFill>
            <a:ln w="12700">
              <a:solidFill>
                <a:srgbClr val="000000"/>
              </a:solidFill>
            </a:ln>
          </p:spPr>
        </p:sp>
      </p:grpSp>
      <p:grpSp>
        <p:nvGrpSpPr>
          <p:cNvPr name="Group 20" id="20"/>
          <p:cNvGrpSpPr/>
          <p:nvPr/>
        </p:nvGrpSpPr>
        <p:grpSpPr>
          <a:xfrm rot="0">
            <a:off x="9483924" y="1795314"/>
            <a:ext cx="446485" cy="446485"/>
            <a:chOff x="0" y="0"/>
            <a:chExt cx="595313" cy="595313"/>
          </a:xfrm>
        </p:grpSpPr>
        <p:sp>
          <p:nvSpPr>
            <p:cNvPr name="Freeform 21" id="21"/>
            <p:cNvSpPr/>
            <p:nvPr/>
          </p:nvSpPr>
          <p:spPr>
            <a:xfrm flipH="false" flipV="false" rot="0">
              <a:off x="0" y="0"/>
              <a:ext cx="595376" cy="595376"/>
            </a:xfrm>
            <a:custGeom>
              <a:avLst/>
              <a:gdLst/>
              <a:ahLst/>
              <a:cxnLst/>
              <a:rect r="r" b="b" t="t" l="l"/>
              <a:pathLst>
                <a:path h="595376" w="595376">
                  <a:moveTo>
                    <a:pt x="0" y="297688"/>
                  </a:moveTo>
                  <a:cubicBezTo>
                    <a:pt x="0" y="133223"/>
                    <a:pt x="133223" y="0"/>
                    <a:pt x="297688" y="0"/>
                  </a:cubicBezTo>
                  <a:cubicBezTo>
                    <a:pt x="462153" y="0"/>
                    <a:pt x="595376" y="133223"/>
                    <a:pt x="595376" y="297688"/>
                  </a:cubicBezTo>
                  <a:cubicBezTo>
                    <a:pt x="595376" y="462153"/>
                    <a:pt x="462026" y="595376"/>
                    <a:pt x="297688" y="595376"/>
                  </a:cubicBezTo>
                  <a:cubicBezTo>
                    <a:pt x="133350" y="595376"/>
                    <a:pt x="0" y="462026"/>
                    <a:pt x="0" y="297688"/>
                  </a:cubicBezTo>
                  <a:close/>
                </a:path>
              </a:pathLst>
            </a:custGeom>
            <a:solidFill>
              <a:srgbClr val="9FA582"/>
            </a:solidFill>
            <a:ln w="12700">
              <a:solidFill>
                <a:srgbClr val="000000"/>
              </a:solidFill>
            </a:ln>
          </p:spPr>
        </p:sp>
      </p:grpSp>
      <p:sp>
        <p:nvSpPr>
          <p:cNvPr name="Freeform 22" id="22" descr="preencoded.png"/>
          <p:cNvSpPr/>
          <p:nvPr/>
        </p:nvSpPr>
        <p:spPr>
          <a:xfrm flipH="false" flipV="false" rot="0">
            <a:off x="9606706" y="1918096"/>
            <a:ext cx="200917" cy="200917"/>
          </a:xfrm>
          <a:custGeom>
            <a:avLst/>
            <a:gdLst/>
            <a:ahLst/>
            <a:cxnLst/>
            <a:rect r="r" b="b" t="t" l="l"/>
            <a:pathLst>
              <a:path h="200917" w="200917">
                <a:moveTo>
                  <a:pt x="0" y="0"/>
                </a:moveTo>
                <a:lnTo>
                  <a:pt x="200918" y="0"/>
                </a:lnTo>
                <a:lnTo>
                  <a:pt x="200918" y="200918"/>
                </a:lnTo>
                <a:lnTo>
                  <a:pt x="0" y="20091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3" id="23"/>
          <p:cNvSpPr txBox="true"/>
          <p:nvPr/>
        </p:nvSpPr>
        <p:spPr>
          <a:xfrm rot="0">
            <a:off x="9483924" y="2343001"/>
            <a:ext cx="2233017" cy="326678"/>
          </a:xfrm>
          <a:prstGeom prst="rect">
            <a:avLst/>
          </a:prstGeom>
        </p:spPr>
        <p:txBody>
          <a:bodyPr anchor="t" rtlCol="false" tIns="0" lIns="0" bIns="0" rIns="0">
            <a:spAutoFit/>
          </a:bodyPr>
          <a:lstStyle/>
          <a:p>
            <a:pPr algn="l">
              <a:lnSpc>
                <a:spcPts val="2187"/>
              </a:lnSpc>
            </a:pPr>
            <a:r>
              <a:rPr lang="en-US" sz="1750" b="true">
                <a:solidFill>
                  <a:srgbClr val="C2C4B5"/>
                </a:solidFill>
                <a:latin typeface="Consolas Bold"/>
                <a:ea typeface="Consolas Bold"/>
                <a:cs typeface="Consolas Bold"/>
                <a:sym typeface="Consolas Bold"/>
              </a:rPr>
              <a:t>git add</a:t>
            </a:r>
          </a:p>
        </p:txBody>
      </p:sp>
      <p:sp>
        <p:nvSpPr>
          <p:cNvPr name="TextBox 24" id="24"/>
          <p:cNvSpPr txBox="true"/>
          <p:nvPr/>
        </p:nvSpPr>
        <p:spPr>
          <a:xfrm rot="0">
            <a:off x="9483924" y="2761357"/>
            <a:ext cx="8143726" cy="771525"/>
          </a:xfrm>
          <a:prstGeom prst="rect">
            <a:avLst/>
          </a:prstGeom>
        </p:spPr>
        <p:txBody>
          <a:bodyPr anchor="t" rtlCol="false" tIns="0" lIns="0" bIns="0" rIns="0">
            <a:spAutoFit/>
          </a:bodyPr>
          <a:lstStyle/>
          <a:p>
            <a:pPr algn="l">
              <a:lnSpc>
                <a:spcPts val="1874"/>
              </a:lnSpc>
            </a:pPr>
            <a:r>
              <a:rPr lang="en-US" sz="1124">
                <a:solidFill>
                  <a:srgbClr val="C2C4B5"/>
                </a:solidFill>
                <a:latin typeface="Bitter"/>
                <a:ea typeface="Bitter"/>
                <a:cs typeface="Bitter"/>
                <a:sym typeface="Bitter"/>
              </a:rPr>
              <a:t>Use `git add` to stage specific files or directories for your next commit. Staging means telling Git which changes you want to include in the upcoming snapshot. For example, git add . stages all new and modified files in the current directory.</a:t>
            </a:r>
          </a:p>
        </p:txBody>
      </p:sp>
      <p:grpSp>
        <p:nvGrpSpPr>
          <p:cNvPr name="Group 25" id="25"/>
          <p:cNvGrpSpPr>
            <a:grpSpLocks noChangeAspect="true"/>
          </p:cNvGrpSpPr>
          <p:nvPr/>
        </p:nvGrpSpPr>
        <p:grpSpPr>
          <a:xfrm rot="0">
            <a:off x="9335095" y="3849141"/>
            <a:ext cx="8441382" cy="8441382"/>
            <a:chOff x="0" y="0"/>
            <a:chExt cx="11255177" cy="11255177"/>
          </a:xfrm>
        </p:grpSpPr>
        <p:sp>
          <p:nvSpPr>
            <p:cNvPr name="Freeform 26" id="26" descr="preencoded.png"/>
            <p:cNvSpPr/>
            <p:nvPr/>
          </p:nvSpPr>
          <p:spPr>
            <a:xfrm flipH="false" flipV="false" rot="0">
              <a:off x="0" y="0"/>
              <a:ext cx="11255121" cy="11255121"/>
            </a:xfrm>
            <a:custGeom>
              <a:avLst/>
              <a:gdLst/>
              <a:ahLst/>
              <a:cxnLst/>
              <a:rect r="r" b="b" t="t" l="l"/>
              <a:pathLst>
                <a:path h="11255121" w="11255121">
                  <a:moveTo>
                    <a:pt x="0" y="0"/>
                  </a:moveTo>
                  <a:lnTo>
                    <a:pt x="11255121" y="0"/>
                  </a:lnTo>
                  <a:lnTo>
                    <a:pt x="11255121" y="11255121"/>
                  </a:lnTo>
                  <a:lnTo>
                    <a:pt x="0" y="11255121"/>
                  </a:lnTo>
                  <a:lnTo>
                    <a:pt x="0" y="0"/>
                  </a:lnTo>
                  <a:close/>
                </a:path>
              </a:pathLst>
            </a:custGeom>
            <a:blipFill>
              <a:blip r:embed="rId8"/>
              <a:stretch>
                <a:fillRect l="0" t="0" r="0" b="0"/>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1012"/>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1D1F"/>
            </a:solidFill>
            <a:ln w="12700">
              <a:solidFill>
                <a:srgbClr val="000000"/>
              </a:solidFill>
            </a:ln>
          </p:spPr>
        </p:sp>
      </p:grpSp>
      <p:grpSp>
        <p:nvGrpSpPr>
          <p:cNvPr name="Group 6" id="6"/>
          <p:cNvGrpSpPr>
            <a:grpSpLocks noChangeAspect="true"/>
          </p:cNvGrpSpPr>
          <p:nvPr/>
        </p:nvGrpSpPr>
        <p:grpSpPr>
          <a:xfrm rot="0">
            <a:off x="0" y="0"/>
            <a:ext cx="7200900" cy="10287000"/>
            <a:chOff x="0" y="0"/>
            <a:chExt cx="9601200" cy="13716000"/>
          </a:xfrm>
        </p:grpSpPr>
        <p:sp>
          <p:nvSpPr>
            <p:cNvPr name="Freeform 7" id="7" descr="preencoded.png"/>
            <p:cNvSpPr/>
            <p:nvPr/>
          </p:nvSpPr>
          <p:spPr>
            <a:xfrm flipH="false" flipV="false" rot="0">
              <a:off x="0" y="0"/>
              <a:ext cx="9601200" cy="13716000"/>
            </a:xfrm>
            <a:custGeom>
              <a:avLst/>
              <a:gdLst/>
              <a:ahLst/>
              <a:cxnLst/>
              <a:rect r="r" b="b" t="t" l="l"/>
              <a:pathLst>
                <a:path h="13716000" w="9601200">
                  <a:moveTo>
                    <a:pt x="0" y="0"/>
                  </a:moveTo>
                  <a:lnTo>
                    <a:pt x="9601200" y="0"/>
                  </a:lnTo>
                  <a:lnTo>
                    <a:pt x="96012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653635" y="814536"/>
            <a:ext cx="9838730" cy="1458814"/>
          </a:xfrm>
          <a:prstGeom prst="rect">
            <a:avLst/>
          </a:prstGeom>
        </p:spPr>
        <p:txBody>
          <a:bodyPr anchor="t" rtlCol="false" tIns="0" lIns="0" bIns="0" rIns="0">
            <a:spAutoFit/>
          </a:bodyPr>
          <a:lstStyle/>
          <a:p>
            <a:pPr algn="l">
              <a:lnSpc>
                <a:spcPts val="5562"/>
              </a:lnSpc>
            </a:pPr>
            <a:r>
              <a:rPr lang="en-US" sz="4437" b="true">
                <a:solidFill>
                  <a:srgbClr val="E1E5CD"/>
                </a:solidFill>
                <a:latin typeface="Arimo Bold"/>
                <a:ea typeface="Arimo Bold"/>
                <a:cs typeface="Arimo Bold"/>
                <a:sym typeface="Arimo Bold"/>
              </a:rPr>
              <a:t>Saving Your Work Locally: `git commit -m "message"`</a:t>
            </a:r>
          </a:p>
        </p:txBody>
      </p:sp>
      <p:grpSp>
        <p:nvGrpSpPr>
          <p:cNvPr name="Group 9" id="9"/>
          <p:cNvGrpSpPr/>
          <p:nvPr/>
        </p:nvGrpSpPr>
        <p:grpSpPr>
          <a:xfrm rot="0">
            <a:off x="7639347" y="2600028"/>
            <a:ext cx="4834235" cy="3729335"/>
            <a:chOff x="0" y="0"/>
            <a:chExt cx="6445647" cy="4972447"/>
          </a:xfrm>
        </p:grpSpPr>
        <p:sp>
          <p:nvSpPr>
            <p:cNvPr name="Freeform 10" id="10"/>
            <p:cNvSpPr/>
            <p:nvPr/>
          </p:nvSpPr>
          <p:spPr>
            <a:xfrm flipH="false" flipV="false" rot="0">
              <a:off x="19050" y="19050"/>
              <a:ext cx="6407531" cy="4934331"/>
            </a:xfrm>
            <a:custGeom>
              <a:avLst/>
              <a:gdLst/>
              <a:ahLst/>
              <a:cxnLst/>
              <a:rect r="r" b="b" t="t" l="l"/>
              <a:pathLst>
                <a:path h="4934331" w="6407531">
                  <a:moveTo>
                    <a:pt x="0" y="182880"/>
                  </a:moveTo>
                  <a:cubicBezTo>
                    <a:pt x="0" y="81915"/>
                    <a:pt x="82042" y="0"/>
                    <a:pt x="183134" y="0"/>
                  </a:cubicBezTo>
                  <a:lnTo>
                    <a:pt x="6224397" y="0"/>
                  </a:lnTo>
                  <a:cubicBezTo>
                    <a:pt x="6325616" y="0"/>
                    <a:pt x="6407531" y="81915"/>
                    <a:pt x="6407531" y="182880"/>
                  </a:cubicBezTo>
                  <a:lnTo>
                    <a:pt x="6407531" y="4751451"/>
                  </a:lnTo>
                  <a:cubicBezTo>
                    <a:pt x="6407531" y="4852416"/>
                    <a:pt x="6325489" y="4934331"/>
                    <a:pt x="6224397" y="4934331"/>
                  </a:cubicBezTo>
                  <a:lnTo>
                    <a:pt x="183134" y="4934331"/>
                  </a:lnTo>
                  <a:cubicBezTo>
                    <a:pt x="81915" y="4934331"/>
                    <a:pt x="0" y="4852416"/>
                    <a:pt x="0" y="4751451"/>
                  </a:cubicBezTo>
                  <a:close/>
                </a:path>
              </a:pathLst>
            </a:custGeom>
            <a:solidFill>
              <a:srgbClr val="1C1D1F"/>
            </a:solidFill>
            <a:ln w="12700">
              <a:solidFill>
                <a:srgbClr val="000000"/>
              </a:solidFill>
            </a:ln>
          </p:spPr>
        </p:sp>
        <p:sp>
          <p:nvSpPr>
            <p:cNvPr name="Freeform 11" id="11"/>
            <p:cNvSpPr/>
            <p:nvPr/>
          </p:nvSpPr>
          <p:spPr>
            <a:xfrm flipH="false" flipV="false" rot="0">
              <a:off x="0" y="0"/>
              <a:ext cx="6445631" cy="4972431"/>
            </a:xfrm>
            <a:custGeom>
              <a:avLst/>
              <a:gdLst/>
              <a:ahLst/>
              <a:cxnLst/>
              <a:rect r="r" b="b" t="t" l="l"/>
              <a:pathLst>
                <a:path h="4972431" w="6445631">
                  <a:moveTo>
                    <a:pt x="0" y="201930"/>
                  </a:moveTo>
                  <a:cubicBezTo>
                    <a:pt x="0" y="90424"/>
                    <a:pt x="90551" y="0"/>
                    <a:pt x="202184" y="0"/>
                  </a:cubicBezTo>
                  <a:lnTo>
                    <a:pt x="6243447" y="0"/>
                  </a:lnTo>
                  <a:lnTo>
                    <a:pt x="6243447" y="19050"/>
                  </a:lnTo>
                  <a:lnTo>
                    <a:pt x="6243447" y="0"/>
                  </a:lnTo>
                  <a:cubicBezTo>
                    <a:pt x="6355080" y="0"/>
                    <a:pt x="6445631" y="90424"/>
                    <a:pt x="6445631" y="201930"/>
                  </a:cubicBezTo>
                  <a:lnTo>
                    <a:pt x="6426581" y="201930"/>
                  </a:lnTo>
                  <a:lnTo>
                    <a:pt x="6445631" y="201930"/>
                  </a:lnTo>
                  <a:lnTo>
                    <a:pt x="6445631" y="4770501"/>
                  </a:lnTo>
                  <a:lnTo>
                    <a:pt x="6426581" y="4770501"/>
                  </a:lnTo>
                  <a:lnTo>
                    <a:pt x="6445631" y="4770501"/>
                  </a:lnTo>
                  <a:cubicBezTo>
                    <a:pt x="6445631" y="4882007"/>
                    <a:pt x="6355080" y="4972431"/>
                    <a:pt x="6243447" y="4972431"/>
                  </a:cubicBezTo>
                  <a:lnTo>
                    <a:pt x="6243447" y="4953381"/>
                  </a:lnTo>
                  <a:lnTo>
                    <a:pt x="6243447" y="4972431"/>
                  </a:lnTo>
                  <a:lnTo>
                    <a:pt x="202184" y="4972431"/>
                  </a:lnTo>
                  <a:lnTo>
                    <a:pt x="202184" y="4953381"/>
                  </a:lnTo>
                  <a:lnTo>
                    <a:pt x="202184" y="4972431"/>
                  </a:lnTo>
                  <a:cubicBezTo>
                    <a:pt x="90551" y="4972431"/>
                    <a:pt x="0" y="4882134"/>
                    <a:pt x="0" y="4770501"/>
                  </a:cubicBezTo>
                  <a:lnTo>
                    <a:pt x="0" y="201930"/>
                  </a:lnTo>
                  <a:lnTo>
                    <a:pt x="19050" y="201930"/>
                  </a:lnTo>
                  <a:lnTo>
                    <a:pt x="0" y="201930"/>
                  </a:lnTo>
                  <a:moveTo>
                    <a:pt x="38100" y="201930"/>
                  </a:moveTo>
                  <a:lnTo>
                    <a:pt x="38100" y="4770501"/>
                  </a:lnTo>
                  <a:lnTo>
                    <a:pt x="19050" y="4770501"/>
                  </a:lnTo>
                  <a:lnTo>
                    <a:pt x="38100" y="4770501"/>
                  </a:lnTo>
                  <a:cubicBezTo>
                    <a:pt x="38100" y="4860925"/>
                    <a:pt x="111506" y="4934331"/>
                    <a:pt x="202184" y="4934331"/>
                  </a:cubicBezTo>
                  <a:lnTo>
                    <a:pt x="6243447" y="4934331"/>
                  </a:lnTo>
                  <a:cubicBezTo>
                    <a:pt x="6334125" y="4934331"/>
                    <a:pt x="6407531" y="4860925"/>
                    <a:pt x="6407531" y="4770501"/>
                  </a:cubicBezTo>
                  <a:lnTo>
                    <a:pt x="6407531" y="201930"/>
                  </a:lnTo>
                  <a:cubicBezTo>
                    <a:pt x="6407531" y="111506"/>
                    <a:pt x="6334125" y="38100"/>
                    <a:pt x="6243447" y="38100"/>
                  </a:cubicBezTo>
                  <a:lnTo>
                    <a:pt x="202184" y="38100"/>
                  </a:lnTo>
                  <a:lnTo>
                    <a:pt x="202184" y="19050"/>
                  </a:lnTo>
                  <a:lnTo>
                    <a:pt x="202184" y="38100"/>
                  </a:lnTo>
                  <a:cubicBezTo>
                    <a:pt x="111506" y="38100"/>
                    <a:pt x="38100" y="111506"/>
                    <a:pt x="38100" y="201930"/>
                  </a:cubicBezTo>
                  <a:close/>
                </a:path>
              </a:pathLst>
            </a:custGeom>
            <a:solidFill>
              <a:srgbClr val="545557"/>
            </a:solidFill>
            <a:ln w="12700">
              <a:solidFill>
                <a:srgbClr val="000000"/>
              </a:solidFill>
            </a:ln>
          </p:spPr>
        </p:sp>
      </p:grpSp>
      <p:grpSp>
        <p:nvGrpSpPr>
          <p:cNvPr name="Group 12" id="12"/>
          <p:cNvGrpSpPr/>
          <p:nvPr/>
        </p:nvGrpSpPr>
        <p:grpSpPr>
          <a:xfrm rot="0">
            <a:off x="7625060" y="2614315"/>
            <a:ext cx="114300" cy="3700760"/>
            <a:chOff x="0" y="0"/>
            <a:chExt cx="152400" cy="4934347"/>
          </a:xfrm>
        </p:grpSpPr>
        <p:sp>
          <p:nvSpPr>
            <p:cNvPr name="Freeform 13" id="13"/>
            <p:cNvSpPr/>
            <p:nvPr/>
          </p:nvSpPr>
          <p:spPr>
            <a:xfrm flipH="false" flipV="false" rot="0">
              <a:off x="0" y="0"/>
              <a:ext cx="152400" cy="4934331"/>
            </a:xfrm>
            <a:custGeom>
              <a:avLst/>
              <a:gdLst/>
              <a:ahLst/>
              <a:cxnLst/>
              <a:rect r="r" b="b" t="t" l="l"/>
              <a:pathLst>
                <a:path h="4934331" w="152400">
                  <a:moveTo>
                    <a:pt x="0" y="45466"/>
                  </a:moveTo>
                  <a:cubicBezTo>
                    <a:pt x="0" y="20320"/>
                    <a:pt x="20320" y="0"/>
                    <a:pt x="45466" y="0"/>
                  </a:cubicBezTo>
                  <a:lnTo>
                    <a:pt x="106934" y="0"/>
                  </a:lnTo>
                  <a:cubicBezTo>
                    <a:pt x="132080" y="0"/>
                    <a:pt x="152400" y="20320"/>
                    <a:pt x="152400" y="45466"/>
                  </a:cubicBezTo>
                  <a:lnTo>
                    <a:pt x="152400" y="4888865"/>
                  </a:lnTo>
                  <a:cubicBezTo>
                    <a:pt x="152400" y="4914011"/>
                    <a:pt x="132080" y="4934331"/>
                    <a:pt x="106934" y="4934331"/>
                  </a:cubicBezTo>
                  <a:lnTo>
                    <a:pt x="45466" y="4934331"/>
                  </a:lnTo>
                  <a:cubicBezTo>
                    <a:pt x="20320" y="4934331"/>
                    <a:pt x="0" y="4914011"/>
                    <a:pt x="0" y="4888865"/>
                  </a:cubicBezTo>
                  <a:close/>
                </a:path>
              </a:pathLst>
            </a:custGeom>
            <a:solidFill>
              <a:srgbClr val="9FA582"/>
            </a:solidFill>
            <a:ln w="12700">
              <a:solidFill>
                <a:srgbClr val="000000"/>
              </a:solidFill>
            </a:ln>
          </p:spPr>
        </p:sp>
      </p:grpSp>
      <p:sp>
        <p:nvSpPr>
          <p:cNvPr name="TextBox 14" id="14"/>
          <p:cNvSpPr txBox="true"/>
          <p:nvPr/>
        </p:nvSpPr>
        <p:spPr>
          <a:xfrm rot="0">
            <a:off x="7995196" y="2832050"/>
            <a:ext cx="4208264" cy="890290"/>
          </a:xfrm>
          <a:prstGeom prst="rect">
            <a:avLst/>
          </a:prstGeom>
        </p:spPr>
        <p:txBody>
          <a:bodyPr anchor="t" rtlCol="false" tIns="0" lIns="0" bIns="0" rIns="0">
            <a:spAutoFit/>
          </a:bodyPr>
          <a:lstStyle/>
          <a:p>
            <a:pPr algn="l">
              <a:lnSpc>
                <a:spcPts val="3312"/>
              </a:lnSpc>
            </a:pPr>
            <a:r>
              <a:rPr lang="en-US" sz="2625" b="true">
                <a:solidFill>
                  <a:srgbClr val="C2C4B5"/>
                </a:solidFill>
                <a:latin typeface="Arimo Bold"/>
                <a:ea typeface="Arimo Bold"/>
                <a:cs typeface="Arimo Bold"/>
                <a:sym typeface="Arimo Bold"/>
              </a:rPr>
              <a:t>The Core of Version Control</a:t>
            </a:r>
          </a:p>
        </p:txBody>
      </p:sp>
      <p:sp>
        <p:nvSpPr>
          <p:cNvPr name="TextBox 15" id="15"/>
          <p:cNvSpPr txBox="true"/>
          <p:nvPr/>
        </p:nvSpPr>
        <p:spPr>
          <a:xfrm rot="0">
            <a:off x="7995196" y="3782466"/>
            <a:ext cx="4208264" cy="2257722"/>
          </a:xfrm>
          <a:prstGeom prst="rect">
            <a:avLst/>
          </a:prstGeom>
        </p:spPr>
        <p:txBody>
          <a:bodyPr anchor="t" rtlCol="false" tIns="0" lIns="0" bIns="0" rIns="0">
            <a:spAutoFit/>
          </a:bodyPr>
          <a:lstStyle/>
          <a:p>
            <a:pPr algn="l">
              <a:lnSpc>
                <a:spcPts val="2812"/>
              </a:lnSpc>
            </a:pPr>
            <a:r>
              <a:rPr lang="en-US" sz="1750">
                <a:solidFill>
                  <a:srgbClr val="C2C4B5"/>
                </a:solidFill>
                <a:latin typeface="Bitter"/>
                <a:ea typeface="Bitter"/>
                <a:cs typeface="Bitter"/>
                <a:sym typeface="Bitter"/>
              </a:rPr>
              <a:t>A commit is a snapshot of your repository at a specific point in time. It's like saving a milestone in your project's history. Each commit needs a clear, concise message explaining the changes made.</a:t>
            </a:r>
          </a:p>
        </p:txBody>
      </p:sp>
      <p:grpSp>
        <p:nvGrpSpPr>
          <p:cNvPr name="Group 16" id="16"/>
          <p:cNvGrpSpPr/>
          <p:nvPr/>
        </p:nvGrpSpPr>
        <p:grpSpPr>
          <a:xfrm rot="0">
            <a:off x="12672269" y="2600028"/>
            <a:ext cx="4834384" cy="3729335"/>
            <a:chOff x="0" y="0"/>
            <a:chExt cx="6445845" cy="4972447"/>
          </a:xfrm>
        </p:grpSpPr>
        <p:sp>
          <p:nvSpPr>
            <p:cNvPr name="Freeform 17" id="17"/>
            <p:cNvSpPr/>
            <p:nvPr/>
          </p:nvSpPr>
          <p:spPr>
            <a:xfrm flipH="false" flipV="false" rot="0">
              <a:off x="19050" y="19050"/>
              <a:ext cx="6407658" cy="4934331"/>
            </a:xfrm>
            <a:custGeom>
              <a:avLst/>
              <a:gdLst/>
              <a:ahLst/>
              <a:cxnLst/>
              <a:rect r="r" b="b" t="t" l="l"/>
              <a:pathLst>
                <a:path h="4934331" w="6407658">
                  <a:moveTo>
                    <a:pt x="0" y="182880"/>
                  </a:moveTo>
                  <a:cubicBezTo>
                    <a:pt x="0" y="81915"/>
                    <a:pt x="82042" y="0"/>
                    <a:pt x="183134" y="0"/>
                  </a:cubicBezTo>
                  <a:lnTo>
                    <a:pt x="6224524" y="0"/>
                  </a:lnTo>
                  <a:cubicBezTo>
                    <a:pt x="6325743" y="0"/>
                    <a:pt x="6407658" y="81915"/>
                    <a:pt x="6407658" y="182880"/>
                  </a:cubicBezTo>
                  <a:lnTo>
                    <a:pt x="6407658" y="4751451"/>
                  </a:lnTo>
                  <a:cubicBezTo>
                    <a:pt x="6407658" y="4852416"/>
                    <a:pt x="6325616" y="4934331"/>
                    <a:pt x="6224524" y="4934331"/>
                  </a:cubicBezTo>
                  <a:lnTo>
                    <a:pt x="183134" y="4934331"/>
                  </a:lnTo>
                  <a:cubicBezTo>
                    <a:pt x="81915" y="4934331"/>
                    <a:pt x="0" y="4852416"/>
                    <a:pt x="0" y="4751451"/>
                  </a:cubicBezTo>
                  <a:close/>
                </a:path>
              </a:pathLst>
            </a:custGeom>
            <a:solidFill>
              <a:srgbClr val="1C1D1F"/>
            </a:solidFill>
            <a:ln w="12700">
              <a:solidFill>
                <a:srgbClr val="000000"/>
              </a:solidFill>
            </a:ln>
          </p:spPr>
        </p:sp>
        <p:sp>
          <p:nvSpPr>
            <p:cNvPr name="Freeform 18" id="18"/>
            <p:cNvSpPr/>
            <p:nvPr/>
          </p:nvSpPr>
          <p:spPr>
            <a:xfrm flipH="false" flipV="false" rot="0">
              <a:off x="0" y="0"/>
              <a:ext cx="6445758" cy="4972431"/>
            </a:xfrm>
            <a:custGeom>
              <a:avLst/>
              <a:gdLst/>
              <a:ahLst/>
              <a:cxnLst/>
              <a:rect r="r" b="b" t="t" l="l"/>
              <a:pathLst>
                <a:path h="4972431" w="6445758">
                  <a:moveTo>
                    <a:pt x="0" y="201930"/>
                  </a:moveTo>
                  <a:cubicBezTo>
                    <a:pt x="0" y="90424"/>
                    <a:pt x="90551" y="0"/>
                    <a:pt x="202184" y="0"/>
                  </a:cubicBezTo>
                  <a:lnTo>
                    <a:pt x="6243574" y="0"/>
                  </a:lnTo>
                  <a:lnTo>
                    <a:pt x="6243574" y="19050"/>
                  </a:lnTo>
                  <a:lnTo>
                    <a:pt x="6243574" y="0"/>
                  </a:lnTo>
                  <a:cubicBezTo>
                    <a:pt x="6355207" y="0"/>
                    <a:pt x="6445758" y="90424"/>
                    <a:pt x="6445758" y="201930"/>
                  </a:cubicBezTo>
                  <a:lnTo>
                    <a:pt x="6426708" y="201930"/>
                  </a:lnTo>
                  <a:lnTo>
                    <a:pt x="6445758" y="201930"/>
                  </a:lnTo>
                  <a:lnTo>
                    <a:pt x="6445758" y="4770501"/>
                  </a:lnTo>
                  <a:lnTo>
                    <a:pt x="6426708" y="4770501"/>
                  </a:lnTo>
                  <a:lnTo>
                    <a:pt x="6445758" y="4770501"/>
                  </a:lnTo>
                  <a:cubicBezTo>
                    <a:pt x="6445758" y="4882007"/>
                    <a:pt x="6355207" y="4972431"/>
                    <a:pt x="6243574" y="4972431"/>
                  </a:cubicBezTo>
                  <a:lnTo>
                    <a:pt x="6243574" y="4953381"/>
                  </a:lnTo>
                  <a:lnTo>
                    <a:pt x="6243574" y="4972431"/>
                  </a:lnTo>
                  <a:lnTo>
                    <a:pt x="202184" y="4972431"/>
                  </a:lnTo>
                  <a:lnTo>
                    <a:pt x="202184" y="4953381"/>
                  </a:lnTo>
                  <a:lnTo>
                    <a:pt x="202184" y="4972431"/>
                  </a:lnTo>
                  <a:cubicBezTo>
                    <a:pt x="90551" y="4972431"/>
                    <a:pt x="0" y="4882134"/>
                    <a:pt x="0" y="4770501"/>
                  </a:cubicBezTo>
                  <a:lnTo>
                    <a:pt x="0" y="201930"/>
                  </a:lnTo>
                  <a:lnTo>
                    <a:pt x="19050" y="201930"/>
                  </a:lnTo>
                  <a:lnTo>
                    <a:pt x="0" y="201930"/>
                  </a:lnTo>
                  <a:moveTo>
                    <a:pt x="38100" y="201930"/>
                  </a:moveTo>
                  <a:lnTo>
                    <a:pt x="38100" y="4770501"/>
                  </a:lnTo>
                  <a:lnTo>
                    <a:pt x="19050" y="4770501"/>
                  </a:lnTo>
                  <a:lnTo>
                    <a:pt x="38100" y="4770501"/>
                  </a:lnTo>
                  <a:cubicBezTo>
                    <a:pt x="38100" y="4860925"/>
                    <a:pt x="111506" y="4934331"/>
                    <a:pt x="202184" y="4934331"/>
                  </a:cubicBezTo>
                  <a:lnTo>
                    <a:pt x="6243574" y="4934331"/>
                  </a:lnTo>
                  <a:cubicBezTo>
                    <a:pt x="6334252" y="4934331"/>
                    <a:pt x="6407658" y="4860925"/>
                    <a:pt x="6407658" y="4770501"/>
                  </a:cubicBezTo>
                  <a:lnTo>
                    <a:pt x="6407658" y="201930"/>
                  </a:lnTo>
                  <a:cubicBezTo>
                    <a:pt x="6407658" y="111506"/>
                    <a:pt x="6334252" y="38100"/>
                    <a:pt x="6243574" y="38100"/>
                  </a:cubicBezTo>
                  <a:lnTo>
                    <a:pt x="202184" y="38100"/>
                  </a:lnTo>
                  <a:lnTo>
                    <a:pt x="202184" y="19050"/>
                  </a:lnTo>
                  <a:lnTo>
                    <a:pt x="202184" y="38100"/>
                  </a:lnTo>
                  <a:cubicBezTo>
                    <a:pt x="111506" y="38100"/>
                    <a:pt x="38100" y="111506"/>
                    <a:pt x="38100" y="201930"/>
                  </a:cubicBezTo>
                  <a:close/>
                </a:path>
              </a:pathLst>
            </a:custGeom>
            <a:solidFill>
              <a:srgbClr val="545557"/>
            </a:solidFill>
            <a:ln w="12700">
              <a:solidFill>
                <a:srgbClr val="000000"/>
              </a:solidFill>
            </a:ln>
          </p:spPr>
        </p:sp>
      </p:grpSp>
      <p:grpSp>
        <p:nvGrpSpPr>
          <p:cNvPr name="Group 19" id="19"/>
          <p:cNvGrpSpPr/>
          <p:nvPr/>
        </p:nvGrpSpPr>
        <p:grpSpPr>
          <a:xfrm rot="0">
            <a:off x="12657981" y="2614315"/>
            <a:ext cx="114300" cy="3700760"/>
            <a:chOff x="0" y="0"/>
            <a:chExt cx="152400" cy="4934347"/>
          </a:xfrm>
        </p:grpSpPr>
        <p:sp>
          <p:nvSpPr>
            <p:cNvPr name="Freeform 20" id="20"/>
            <p:cNvSpPr/>
            <p:nvPr/>
          </p:nvSpPr>
          <p:spPr>
            <a:xfrm flipH="false" flipV="false" rot="0">
              <a:off x="0" y="0"/>
              <a:ext cx="152400" cy="4934331"/>
            </a:xfrm>
            <a:custGeom>
              <a:avLst/>
              <a:gdLst/>
              <a:ahLst/>
              <a:cxnLst/>
              <a:rect r="r" b="b" t="t" l="l"/>
              <a:pathLst>
                <a:path h="4934331" w="152400">
                  <a:moveTo>
                    <a:pt x="0" y="45466"/>
                  </a:moveTo>
                  <a:cubicBezTo>
                    <a:pt x="0" y="20320"/>
                    <a:pt x="20320" y="0"/>
                    <a:pt x="45466" y="0"/>
                  </a:cubicBezTo>
                  <a:lnTo>
                    <a:pt x="106934" y="0"/>
                  </a:lnTo>
                  <a:cubicBezTo>
                    <a:pt x="132080" y="0"/>
                    <a:pt x="152400" y="20320"/>
                    <a:pt x="152400" y="45466"/>
                  </a:cubicBezTo>
                  <a:lnTo>
                    <a:pt x="152400" y="4888865"/>
                  </a:lnTo>
                  <a:cubicBezTo>
                    <a:pt x="152400" y="4914011"/>
                    <a:pt x="132080" y="4934331"/>
                    <a:pt x="106934" y="4934331"/>
                  </a:cubicBezTo>
                  <a:lnTo>
                    <a:pt x="45466" y="4934331"/>
                  </a:lnTo>
                  <a:cubicBezTo>
                    <a:pt x="20320" y="4934331"/>
                    <a:pt x="0" y="4914011"/>
                    <a:pt x="0" y="4888865"/>
                  </a:cubicBezTo>
                  <a:close/>
                </a:path>
              </a:pathLst>
            </a:custGeom>
            <a:solidFill>
              <a:srgbClr val="9FA582"/>
            </a:solidFill>
            <a:ln w="12700">
              <a:solidFill>
                <a:srgbClr val="000000"/>
              </a:solidFill>
            </a:ln>
          </p:spPr>
        </p:sp>
      </p:grpSp>
      <p:sp>
        <p:nvSpPr>
          <p:cNvPr name="TextBox 21" id="21"/>
          <p:cNvSpPr txBox="true"/>
          <p:nvPr/>
        </p:nvSpPr>
        <p:spPr>
          <a:xfrm rot="0">
            <a:off x="13028116" y="2832050"/>
            <a:ext cx="4208412" cy="890290"/>
          </a:xfrm>
          <a:prstGeom prst="rect">
            <a:avLst/>
          </a:prstGeom>
        </p:spPr>
        <p:txBody>
          <a:bodyPr anchor="t" rtlCol="false" tIns="0" lIns="0" bIns="0" rIns="0">
            <a:spAutoFit/>
          </a:bodyPr>
          <a:lstStyle/>
          <a:p>
            <a:pPr algn="l">
              <a:lnSpc>
                <a:spcPts val="3312"/>
              </a:lnSpc>
            </a:pPr>
            <a:r>
              <a:rPr lang="en-US" sz="2625" b="true">
                <a:solidFill>
                  <a:srgbClr val="C2C4B5"/>
                </a:solidFill>
                <a:latin typeface="Arimo Bold"/>
                <a:ea typeface="Arimo Bold"/>
                <a:cs typeface="Arimo Bold"/>
                <a:sym typeface="Arimo Bold"/>
              </a:rPr>
              <a:t>Descriptive Messages Are Key</a:t>
            </a:r>
          </a:p>
        </p:txBody>
      </p:sp>
      <p:sp>
        <p:nvSpPr>
          <p:cNvPr name="TextBox 22" id="22"/>
          <p:cNvSpPr txBox="true"/>
          <p:nvPr/>
        </p:nvSpPr>
        <p:spPr>
          <a:xfrm rot="0">
            <a:off x="13028116" y="3782466"/>
            <a:ext cx="4208412" cy="2276772"/>
          </a:xfrm>
          <a:prstGeom prst="rect">
            <a:avLst/>
          </a:prstGeom>
        </p:spPr>
        <p:txBody>
          <a:bodyPr anchor="t" rtlCol="false" tIns="0" lIns="0" bIns="0" rIns="0">
            <a:spAutoFit/>
          </a:bodyPr>
          <a:lstStyle/>
          <a:p>
            <a:pPr algn="l">
              <a:lnSpc>
                <a:spcPts val="2812"/>
              </a:lnSpc>
            </a:pPr>
            <a:r>
              <a:rPr lang="en-US" sz="1750">
                <a:solidFill>
                  <a:srgbClr val="C2C4B5"/>
                </a:solidFill>
                <a:latin typeface="Bitter"/>
                <a:ea typeface="Bitter"/>
                <a:cs typeface="Bitter"/>
                <a:sym typeface="Bitter"/>
              </a:rPr>
              <a:t>Using git commit -m "Your descriptive message here" creates this snapshot. A good message helps you and your team understand the purpose of the changes without having to inspect the code itself.</a:t>
            </a:r>
          </a:p>
        </p:txBody>
      </p:sp>
      <p:grpSp>
        <p:nvGrpSpPr>
          <p:cNvPr name="Group 23" id="23"/>
          <p:cNvGrpSpPr/>
          <p:nvPr/>
        </p:nvGrpSpPr>
        <p:grpSpPr>
          <a:xfrm rot="0">
            <a:off x="7639347" y="6528047"/>
            <a:ext cx="4834235" cy="2920604"/>
            <a:chOff x="0" y="0"/>
            <a:chExt cx="6445647" cy="3894138"/>
          </a:xfrm>
        </p:grpSpPr>
        <p:sp>
          <p:nvSpPr>
            <p:cNvPr name="Freeform 24" id="24"/>
            <p:cNvSpPr/>
            <p:nvPr/>
          </p:nvSpPr>
          <p:spPr>
            <a:xfrm flipH="false" flipV="false" rot="0">
              <a:off x="19050" y="19050"/>
              <a:ext cx="6407531" cy="3855974"/>
            </a:xfrm>
            <a:custGeom>
              <a:avLst/>
              <a:gdLst/>
              <a:ahLst/>
              <a:cxnLst/>
              <a:rect r="r" b="b" t="t" l="l"/>
              <a:pathLst>
                <a:path h="3855974" w="6407531">
                  <a:moveTo>
                    <a:pt x="0" y="182880"/>
                  </a:moveTo>
                  <a:cubicBezTo>
                    <a:pt x="0" y="81915"/>
                    <a:pt x="82169" y="0"/>
                    <a:pt x="183642" y="0"/>
                  </a:cubicBezTo>
                  <a:lnTo>
                    <a:pt x="6223889" y="0"/>
                  </a:lnTo>
                  <a:cubicBezTo>
                    <a:pt x="6325235" y="0"/>
                    <a:pt x="6407531" y="81915"/>
                    <a:pt x="6407531" y="182880"/>
                  </a:cubicBezTo>
                  <a:lnTo>
                    <a:pt x="6407531" y="3673094"/>
                  </a:lnTo>
                  <a:cubicBezTo>
                    <a:pt x="6407531" y="3774059"/>
                    <a:pt x="6325362" y="3855974"/>
                    <a:pt x="6223889" y="3855974"/>
                  </a:cubicBezTo>
                  <a:lnTo>
                    <a:pt x="183642" y="3855974"/>
                  </a:lnTo>
                  <a:cubicBezTo>
                    <a:pt x="82296" y="3855974"/>
                    <a:pt x="0" y="3774059"/>
                    <a:pt x="0" y="3673094"/>
                  </a:cubicBezTo>
                  <a:close/>
                </a:path>
              </a:pathLst>
            </a:custGeom>
            <a:solidFill>
              <a:srgbClr val="1C1D1F"/>
            </a:solidFill>
            <a:ln w="12700">
              <a:solidFill>
                <a:srgbClr val="000000"/>
              </a:solidFill>
            </a:ln>
          </p:spPr>
        </p:sp>
        <p:sp>
          <p:nvSpPr>
            <p:cNvPr name="Freeform 25" id="25"/>
            <p:cNvSpPr/>
            <p:nvPr/>
          </p:nvSpPr>
          <p:spPr>
            <a:xfrm flipH="false" flipV="false" rot="0">
              <a:off x="0" y="0"/>
              <a:ext cx="6445631" cy="3894074"/>
            </a:xfrm>
            <a:custGeom>
              <a:avLst/>
              <a:gdLst/>
              <a:ahLst/>
              <a:cxnLst/>
              <a:rect r="r" b="b" t="t" l="l"/>
              <a:pathLst>
                <a:path h="3894074" w="6445631">
                  <a:moveTo>
                    <a:pt x="0" y="201930"/>
                  </a:moveTo>
                  <a:cubicBezTo>
                    <a:pt x="0" y="90297"/>
                    <a:pt x="90805" y="0"/>
                    <a:pt x="202692" y="0"/>
                  </a:cubicBezTo>
                  <a:lnTo>
                    <a:pt x="6242939" y="0"/>
                  </a:lnTo>
                  <a:lnTo>
                    <a:pt x="6242939" y="19050"/>
                  </a:lnTo>
                  <a:lnTo>
                    <a:pt x="6242939" y="0"/>
                  </a:lnTo>
                  <a:cubicBezTo>
                    <a:pt x="6354826" y="0"/>
                    <a:pt x="6445631" y="90297"/>
                    <a:pt x="6445631" y="201930"/>
                  </a:cubicBezTo>
                  <a:lnTo>
                    <a:pt x="6426581" y="201930"/>
                  </a:lnTo>
                  <a:lnTo>
                    <a:pt x="6445631" y="201930"/>
                  </a:lnTo>
                  <a:lnTo>
                    <a:pt x="6445631" y="3692144"/>
                  </a:lnTo>
                  <a:lnTo>
                    <a:pt x="6426581" y="3692144"/>
                  </a:lnTo>
                  <a:lnTo>
                    <a:pt x="6445631" y="3692144"/>
                  </a:lnTo>
                  <a:cubicBezTo>
                    <a:pt x="6445631" y="3803777"/>
                    <a:pt x="6354826" y="3894074"/>
                    <a:pt x="6242939" y="3894074"/>
                  </a:cubicBezTo>
                  <a:lnTo>
                    <a:pt x="6242939" y="3875024"/>
                  </a:lnTo>
                  <a:lnTo>
                    <a:pt x="6242939" y="3894074"/>
                  </a:lnTo>
                  <a:lnTo>
                    <a:pt x="202692" y="3894074"/>
                  </a:lnTo>
                  <a:lnTo>
                    <a:pt x="202692" y="3875024"/>
                  </a:lnTo>
                  <a:lnTo>
                    <a:pt x="202692" y="3894074"/>
                  </a:lnTo>
                  <a:cubicBezTo>
                    <a:pt x="90805" y="3894201"/>
                    <a:pt x="0" y="3803777"/>
                    <a:pt x="0" y="3692144"/>
                  </a:cubicBezTo>
                  <a:lnTo>
                    <a:pt x="0" y="201930"/>
                  </a:lnTo>
                  <a:lnTo>
                    <a:pt x="19050" y="201930"/>
                  </a:lnTo>
                  <a:lnTo>
                    <a:pt x="0" y="201930"/>
                  </a:lnTo>
                  <a:moveTo>
                    <a:pt x="38100" y="201930"/>
                  </a:moveTo>
                  <a:lnTo>
                    <a:pt x="38100" y="3692144"/>
                  </a:lnTo>
                  <a:lnTo>
                    <a:pt x="19050" y="3692144"/>
                  </a:lnTo>
                  <a:lnTo>
                    <a:pt x="38100" y="3692144"/>
                  </a:lnTo>
                  <a:cubicBezTo>
                    <a:pt x="38100" y="3782568"/>
                    <a:pt x="111760" y="3855974"/>
                    <a:pt x="202692" y="3855974"/>
                  </a:cubicBezTo>
                  <a:lnTo>
                    <a:pt x="6242939" y="3855974"/>
                  </a:lnTo>
                  <a:cubicBezTo>
                    <a:pt x="6333871" y="3855974"/>
                    <a:pt x="6407531" y="3782568"/>
                    <a:pt x="6407531" y="3692144"/>
                  </a:cubicBezTo>
                  <a:lnTo>
                    <a:pt x="6407531" y="201930"/>
                  </a:lnTo>
                  <a:cubicBezTo>
                    <a:pt x="6407531" y="111506"/>
                    <a:pt x="6333871" y="38100"/>
                    <a:pt x="6242939" y="38100"/>
                  </a:cubicBezTo>
                  <a:lnTo>
                    <a:pt x="202692" y="38100"/>
                  </a:lnTo>
                  <a:lnTo>
                    <a:pt x="202692" y="19050"/>
                  </a:lnTo>
                  <a:lnTo>
                    <a:pt x="202692" y="38100"/>
                  </a:lnTo>
                  <a:cubicBezTo>
                    <a:pt x="111760" y="38100"/>
                    <a:pt x="38100" y="111506"/>
                    <a:pt x="38100" y="201930"/>
                  </a:cubicBezTo>
                  <a:close/>
                </a:path>
              </a:pathLst>
            </a:custGeom>
            <a:solidFill>
              <a:srgbClr val="545557"/>
            </a:solidFill>
            <a:ln w="12700">
              <a:solidFill>
                <a:srgbClr val="000000"/>
              </a:solidFill>
            </a:ln>
          </p:spPr>
        </p:sp>
      </p:grpSp>
      <p:grpSp>
        <p:nvGrpSpPr>
          <p:cNvPr name="Group 26" id="26"/>
          <p:cNvGrpSpPr/>
          <p:nvPr/>
        </p:nvGrpSpPr>
        <p:grpSpPr>
          <a:xfrm rot="0">
            <a:off x="7625060" y="6542335"/>
            <a:ext cx="114300" cy="2892029"/>
            <a:chOff x="0" y="0"/>
            <a:chExt cx="152400" cy="3856038"/>
          </a:xfrm>
        </p:grpSpPr>
        <p:sp>
          <p:nvSpPr>
            <p:cNvPr name="Freeform 27" id="27"/>
            <p:cNvSpPr/>
            <p:nvPr/>
          </p:nvSpPr>
          <p:spPr>
            <a:xfrm flipH="false" flipV="false" rot="0">
              <a:off x="0" y="0"/>
              <a:ext cx="152400" cy="3855974"/>
            </a:xfrm>
            <a:custGeom>
              <a:avLst/>
              <a:gdLst/>
              <a:ahLst/>
              <a:cxnLst/>
              <a:rect r="r" b="b" t="t" l="l"/>
              <a:pathLst>
                <a:path h="3855974" w="152400">
                  <a:moveTo>
                    <a:pt x="0" y="45466"/>
                  </a:moveTo>
                  <a:cubicBezTo>
                    <a:pt x="0" y="20320"/>
                    <a:pt x="20320" y="0"/>
                    <a:pt x="45466" y="0"/>
                  </a:cubicBezTo>
                  <a:lnTo>
                    <a:pt x="106934" y="0"/>
                  </a:lnTo>
                  <a:cubicBezTo>
                    <a:pt x="132080" y="0"/>
                    <a:pt x="152400" y="20320"/>
                    <a:pt x="152400" y="45466"/>
                  </a:cubicBezTo>
                  <a:lnTo>
                    <a:pt x="152400" y="3810508"/>
                  </a:lnTo>
                  <a:cubicBezTo>
                    <a:pt x="152400" y="3835654"/>
                    <a:pt x="132080" y="3855974"/>
                    <a:pt x="106934" y="3855974"/>
                  </a:cubicBezTo>
                  <a:lnTo>
                    <a:pt x="45466" y="3855974"/>
                  </a:lnTo>
                  <a:cubicBezTo>
                    <a:pt x="20320" y="3855974"/>
                    <a:pt x="0" y="3835654"/>
                    <a:pt x="0" y="3810508"/>
                  </a:cubicBezTo>
                  <a:close/>
                </a:path>
              </a:pathLst>
            </a:custGeom>
            <a:solidFill>
              <a:srgbClr val="9FA582"/>
            </a:solidFill>
            <a:ln w="12700">
              <a:solidFill>
                <a:srgbClr val="000000"/>
              </a:solidFill>
            </a:ln>
          </p:spPr>
        </p:sp>
      </p:grpSp>
      <p:sp>
        <p:nvSpPr>
          <p:cNvPr name="TextBox 28" id="28"/>
          <p:cNvSpPr txBox="true"/>
          <p:nvPr/>
        </p:nvSpPr>
        <p:spPr>
          <a:xfrm rot="0">
            <a:off x="7995196" y="6760071"/>
            <a:ext cx="3654921" cy="464195"/>
          </a:xfrm>
          <a:prstGeom prst="rect">
            <a:avLst/>
          </a:prstGeom>
        </p:spPr>
        <p:txBody>
          <a:bodyPr anchor="t" rtlCol="false" tIns="0" lIns="0" bIns="0" rIns="0">
            <a:spAutoFit/>
          </a:bodyPr>
          <a:lstStyle/>
          <a:p>
            <a:pPr algn="l">
              <a:lnSpc>
                <a:spcPts val="3312"/>
              </a:lnSpc>
            </a:pPr>
            <a:r>
              <a:rPr lang="en-US" sz="2625" b="true">
                <a:solidFill>
                  <a:srgbClr val="C2C4B5"/>
                </a:solidFill>
                <a:latin typeface="Arimo Bold"/>
                <a:ea typeface="Arimo Bold"/>
                <a:cs typeface="Arimo Bold"/>
                <a:sym typeface="Arimo Bold"/>
              </a:rPr>
              <a:t>Building a Local History</a:t>
            </a:r>
          </a:p>
        </p:txBody>
      </p:sp>
      <p:sp>
        <p:nvSpPr>
          <p:cNvPr name="TextBox 29" id="29"/>
          <p:cNvSpPr txBox="true"/>
          <p:nvPr/>
        </p:nvSpPr>
        <p:spPr>
          <a:xfrm rot="0">
            <a:off x="7995196" y="7284392"/>
            <a:ext cx="4208264" cy="1894135"/>
          </a:xfrm>
          <a:prstGeom prst="rect">
            <a:avLst/>
          </a:prstGeom>
        </p:spPr>
        <p:txBody>
          <a:bodyPr anchor="t" rtlCol="false" tIns="0" lIns="0" bIns="0" rIns="0">
            <a:spAutoFit/>
          </a:bodyPr>
          <a:lstStyle/>
          <a:p>
            <a:pPr algn="l">
              <a:lnSpc>
                <a:spcPts val="2812"/>
              </a:lnSpc>
            </a:pPr>
            <a:r>
              <a:rPr lang="en-US" sz="1750">
                <a:solidFill>
                  <a:srgbClr val="C2C4B5"/>
                </a:solidFill>
                <a:latin typeface="Bitter"/>
                <a:ea typeface="Bitter"/>
                <a:cs typeface="Bitter"/>
                <a:sym typeface="Bitter"/>
              </a:rPr>
              <a:t>Commits are stored locally, forming a timeline of your project's development. This history is invaluable for tracking progress, reverting changes, or understanding how features evolved.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1012"/>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1D1F"/>
            </a:solidFill>
            <a:ln w="12700">
              <a:solidFill>
                <a:srgbClr val="000000"/>
              </a:solidFill>
            </a:ln>
          </p:spPr>
        </p:sp>
      </p:grpSp>
      <p:sp>
        <p:nvSpPr>
          <p:cNvPr name="TextBox 6" id="6"/>
          <p:cNvSpPr txBox="true"/>
          <p:nvPr/>
        </p:nvSpPr>
        <p:spPr>
          <a:xfrm rot="0">
            <a:off x="853082" y="754261"/>
            <a:ext cx="14031069" cy="799654"/>
          </a:xfrm>
          <a:prstGeom prst="rect">
            <a:avLst/>
          </a:prstGeom>
        </p:spPr>
        <p:txBody>
          <a:bodyPr anchor="t" rtlCol="false" tIns="0" lIns="0" bIns="0" rIns="0">
            <a:spAutoFit/>
          </a:bodyPr>
          <a:lstStyle/>
          <a:p>
            <a:pPr algn="l">
              <a:lnSpc>
                <a:spcPts val="5937"/>
              </a:lnSpc>
            </a:pPr>
            <a:r>
              <a:rPr lang="en-US" sz="4750" b="true">
                <a:solidFill>
                  <a:srgbClr val="E1E5CD"/>
                </a:solidFill>
                <a:latin typeface="Arimo Bold"/>
                <a:ea typeface="Arimo Bold"/>
                <a:cs typeface="Arimo Bold"/>
                <a:sym typeface="Arimo Bold"/>
              </a:rPr>
              <a:t>Connecting to the Remote: `git remote` &amp; `git push`</a:t>
            </a:r>
          </a:p>
        </p:txBody>
      </p:sp>
      <p:sp>
        <p:nvSpPr>
          <p:cNvPr name="TextBox 7" id="7"/>
          <p:cNvSpPr txBox="true"/>
          <p:nvPr/>
        </p:nvSpPr>
        <p:spPr>
          <a:xfrm rot="0">
            <a:off x="853082" y="2144018"/>
            <a:ext cx="5217170" cy="476101"/>
          </a:xfrm>
          <a:prstGeom prst="rect">
            <a:avLst/>
          </a:prstGeom>
        </p:spPr>
        <p:txBody>
          <a:bodyPr anchor="t" rtlCol="false" tIns="0" lIns="0" bIns="0" rIns="0">
            <a:spAutoFit/>
          </a:bodyPr>
          <a:lstStyle/>
          <a:p>
            <a:pPr algn="l">
              <a:lnSpc>
                <a:spcPts val="3562"/>
              </a:lnSpc>
            </a:pPr>
            <a:r>
              <a:rPr lang="en-US" sz="2874" b="true">
                <a:solidFill>
                  <a:srgbClr val="E1E5CD"/>
                </a:solidFill>
                <a:latin typeface="Arimo Bold"/>
                <a:ea typeface="Arimo Bold"/>
                <a:cs typeface="Arimo Bold"/>
                <a:sym typeface="Arimo Bold"/>
              </a:rPr>
              <a:t>Managing Remote Repositories</a:t>
            </a:r>
          </a:p>
        </p:txBody>
      </p:sp>
      <p:sp>
        <p:nvSpPr>
          <p:cNvPr name="TextBox 8" id="8"/>
          <p:cNvSpPr txBox="true"/>
          <p:nvPr/>
        </p:nvSpPr>
        <p:spPr>
          <a:xfrm rot="0">
            <a:off x="853082" y="2778026"/>
            <a:ext cx="9711184" cy="1255514"/>
          </a:xfrm>
          <a:prstGeom prst="rect">
            <a:avLst/>
          </a:prstGeom>
        </p:spPr>
        <p:txBody>
          <a:bodyPr anchor="t" rtlCol="false" tIns="0" lIns="0" bIns="0" rIns="0">
            <a:spAutoFit/>
          </a:bodyPr>
          <a:lstStyle/>
          <a:p>
            <a:pPr algn="l">
              <a:lnSpc>
                <a:spcPts val="3062"/>
              </a:lnSpc>
            </a:pPr>
            <a:r>
              <a:rPr lang="en-US" sz="1874">
                <a:solidFill>
                  <a:srgbClr val="C2C4B5"/>
                </a:solidFill>
                <a:latin typeface="Bitter"/>
                <a:ea typeface="Bitter"/>
                <a:cs typeface="Bitter"/>
                <a:sym typeface="Bitter"/>
              </a:rPr>
              <a:t>Remote repositories, such as those hosted on GitHub, GitLab, or Bitbucket, provide a centralised location for your project. They enable collaboration and provide a backup of your work.</a:t>
            </a:r>
          </a:p>
        </p:txBody>
      </p:sp>
      <p:sp>
        <p:nvSpPr>
          <p:cNvPr name="Freeform 9" id="9" descr="preencoded.png"/>
          <p:cNvSpPr/>
          <p:nvPr/>
        </p:nvSpPr>
        <p:spPr>
          <a:xfrm flipH="false" flipV="false" rot="0">
            <a:off x="944464" y="4315271"/>
            <a:ext cx="365522" cy="365522"/>
          </a:xfrm>
          <a:custGeom>
            <a:avLst/>
            <a:gdLst/>
            <a:ahLst/>
            <a:cxnLst/>
            <a:rect r="r" b="b" t="t" l="l"/>
            <a:pathLst>
              <a:path h="365522" w="365522">
                <a:moveTo>
                  <a:pt x="0" y="0"/>
                </a:moveTo>
                <a:lnTo>
                  <a:pt x="365522" y="0"/>
                </a:lnTo>
                <a:lnTo>
                  <a:pt x="365522" y="365523"/>
                </a:lnTo>
                <a:lnTo>
                  <a:pt x="0" y="365523"/>
                </a:lnTo>
                <a:lnTo>
                  <a:pt x="0" y="0"/>
                </a:lnTo>
                <a:close/>
              </a:path>
            </a:pathLst>
          </a:custGeom>
          <a:blipFill>
            <a:blip r:embed="rId3">
              <a:extLst>
                <a:ext uri="{96DAC541-7B7A-43D3-8B79-37D633B846F1}">
                  <asvg:svgBlip xmlns:asvg="http://schemas.microsoft.com/office/drawing/2016/SVG/main" r:embed="rId4"/>
                </a:ext>
              </a:extLst>
            </a:blip>
            <a:stretch>
              <a:fillRect l="-7692" t="0" r="-7692" b="0"/>
            </a:stretch>
          </a:blipFill>
        </p:spPr>
      </p:sp>
      <p:sp>
        <p:nvSpPr>
          <p:cNvPr name="TextBox 10" id="10"/>
          <p:cNvSpPr txBox="true"/>
          <p:nvPr/>
        </p:nvSpPr>
        <p:spPr>
          <a:xfrm rot="0">
            <a:off x="1644997" y="4250531"/>
            <a:ext cx="3046660" cy="447377"/>
          </a:xfrm>
          <a:prstGeom prst="rect">
            <a:avLst/>
          </a:prstGeom>
        </p:spPr>
        <p:txBody>
          <a:bodyPr anchor="t" rtlCol="false" tIns="0" lIns="0" bIns="0" rIns="0">
            <a:spAutoFit/>
          </a:bodyPr>
          <a:lstStyle/>
          <a:p>
            <a:pPr algn="l">
              <a:lnSpc>
                <a:spcPts val="2937"/>
              </a:lnSpc>
            </a:pPr>
            <a:r>
              <a:rPr lang="en-US" sz="2375" b="true">
                <a:solidFill>
                  <a:srgbClr val="C2C4B5"/>
                </a:solidFill>
                <a:latin typeface="Consolas Bold"/>
                <a:ea typeface="Consolas Bold"/>
                <a:cs typeface="Consolas Bold"/>
                <a:sym typeface="Consolas Bold"/>
              </a:rPr>
              <a:t>git remote -v</a:t>
            </a:r>
          </a:p>
        </p:txBody>
      </p:sp>
      <p:sp>
        <p:nvSpPr>
          <p:cNvPr name="TextBox 11" id="11"/>
          <p:cNvSpPr txBox="true"/>
          <p:nvPr/>
        </p:nvSpPr>
        <p:spPr>
          <a:xfrm rot="0">
            <a:off x="1644997" y="4855815"/>
            <a:ext cx="8919270" cy="1664494"/>
          </a:xfrm>
          <a:prstGeom prst="rect">
            <a:avLst/>
          </a:prstGeom>
        </p:spPr>
        <p:txBody>
          <a:bodyPr anchor="t" rtlCol="false" tIns="0" lIns="0" bIns="0" rIns="0">
            <a:spAutoFit/>
          </a:bodyPr>
          <a:lstStyle/>
          <a:p>
            <a:pPr algn="l">
              <a:lnSpc>
                <a:spcPts val="3062"/>
              </a:lnSpc>
            </a:pPr>
            <a:r>
              <a:rPr lang="en-US" sz="1874">
                <a:solidFill>
                  <a:srgbClr val="C2C4B5"/>
                </a:solidFill>
                <a:latin typeface="Bitter"/>
                <a:ea typeface="Bitter"/>
                <a:cs typeface="Bitter"/>
                <a:sym typeface="Bitter"/>
              </a:rPr>
              <a:t>This command lists all configured remote repositories for your local Git project, showing their shortnames (e.g., origin) and their corresponding URLs. origin is the default name given to the server where your repository was initially cloned from or published to.</a:t>
            </a:r>
          </a:p>
        </p:txBody>
      </p:sp>
      <p:sp>
        <p:nvSpPr>
          <p:cNvPr name="Freeform 12" id="12" descr="preencoded.png"/>
          <p:cNvSpPr/>
          <p:nvPr/>
        </p:nvSpPr>
        <p:spPr>
          <a:xfrm flipH="false" flipV="false" rot="0">
            <a:off x="944464" y="7015311"/>
            <a:ext cx="365522" cy="365522"/>
          </a:xfrm>
          <a:custGeom>
            <a:avLst/>
            <a:gdLst/>
            <a:ahLst/>
            <a:cxnLst/>
            <a:rect r="r" b="b" t="t" l="l"/>
            <a:pathLst>
              <a:path h="365522" w="365522">
                <a:moveTo>
                  <a:pt x="0" y="0"/>
                </a:moveTo>
                <a:lnTo>
                  <a:pt x="365522" y="0"/>
                </a:lnTo>
                <a:lnTo>
                  <a:pt x="365522" y="365523"/>
                </a:lnTo>
                <a:lnTo>
                  <a:pt x="0" y="365523"/>
                </a:lnTo>
                <a:lnTo>
                  <a:pt x="0" y="0"/>
                </a:lnTo>
                <a:close/>
              </a:path>
            </a:pathLst>
          </a:custGeom>
          <a:blipFill>
            <a:blip r:embed="rId3">
              <a:extLst>
                <a:ext uri="{96DAC541-7B7A-43D3-8B79-37D633B846F1}">
                  <asvg:svgBlip xmlns:asvg="http://schemas.microsoft.com/office/drawing/2016/SVG/main" r:embed="rId4"/>
                </a:ext>
              </a:extLst>
            </a:blip>
            <a:stretch>
              <a:fillRect l="-7692" t="0" r="-7692" b="0"/>
            </a:stretch>
          </a:blipFill>
        </p:spPr>
      </p:sp>
      <p:sp>
        <p:nvSpPr>
          <p:cNvPr name="TextBox 13" id="13"/>
          <p:cNvSpPr txBox="true"/>
          <p:nvPr/>
        </p:nvSpPr>
        <p:spPr>
          <a:xfrm rot="0">
            <a:off x="1644997" y="6950571"/>
            <a:ext cx="3046660" cy="447377"/>
          </a:xfrm>
          <a:prstGeom prst="rect">
            <a:avLst/>
          </a:prstGeom>
        </p:spPr>
        <p:txBody>
          <a:bodyPr anchor="t" rtlCol="false" tIns="0" lIns="0" bIns="0" rIns="0">
            <a:spAutoFit/>
          </a:bodyPr>
          <a:lstStyle/>
          <a:p>
            <a:pPr algn="l">
              <a:lnSpc>
                <a:spcPts val="2937"/>
              </a:lnSpc>
            </a:pPr>
            <a:r>
              <a:rPr lang="en-US" sz="2375" b="true">
                <a:solidFill>
                  <a:srgbClr val="C2C4B5"/>
                </a:solidFill>
                <a:latin typeface="Consolas Bold"/>
                <a:ea typeface="Consolas Bold"/>
                <a:cs typeface="Consolas Bold"/>
                <a:sym typeface="Consolas Bold"/>
              </a:rPr>
              <a:t>git push origin main</a:t>
            </a:r>
          </a:p>
        </p:txBody>
      </p:sp>
      <p:sp>
        <p:nvSpPr>
          <p:cNvPr name="TextBox 14" id="14"/>
          <p:cNvSpPr txBox="true"/>
          <p:nvPr/>
        </p:nvSpPr>
        <p:spPr>
          <a:xfrm rot="0">
            <a:off x="1644997" y="7555855"/>
            <a:ext cx="8919270" cy="1664494"/>
          </a:xfrm>
          <a:prstGeom prst="rect">
            <a:avLst/>
          </a:prstGeom>
        </p:spPr>
        <p:txBody>
          <a:bodyPr anchor="t" rtlCol="false" tIns="0" lIns="0" bIns="0" rIns="0">
            <a:spAutoFit/>
          </a:bodyPr>
          <a:lstStyle/>
          <a:p>
            <a:pPr algn="l">
              <a:lnSpc>
                <a:spcPts val="3062"/>
              </a:lnSpc>
            </a:pPr>
            <a:r>
              <a:rPr lang="en-US" sz="1874">
                <a:solidFill>
                  <a:srgbClr val="C2C4B5"/>
                </a:solidFill>
                <a:latin typeface="Bitter"/>
                <a:ea typeface="Bitter"/>
                <a:cs typeface="Bitter"/>
                <a:sym typeface="Bitter"/>
              </a:rPr>
              <a:t>Once you've made local commits, this command uploads them to the specified remote repository (origin) and branch (main). It effectively shares your local changes with the rest of the team and updates the online version of your project.</a:t>
            </a:r>
          </a:p>
        </p:txBody>
      </p:sp>
      <p:grpSp>
        <p:nvGrpSpPr>
          <p:cNvPr name="Group 15" id="15"/>
          <p:cNvGrpSpPr>
            <a:grpSpLocks noChangeAspect="true"/>
          </p:cNvGrpSpPr>
          <p:nvPr/>
        </p:nvGrpSpPr>
        <p:grpSpPr>
          <a:xfrm rot="0">
            <a:off x="11168509" y="2193578"/>
            <a:ext cx="6275785" cy="6275785"/>
            <a:chOff x="0" y="0"/>
            <a:chExt cx="8367713" cy="8367713"/>
          </a:xfrm>
        </p:grpSpPr>
        <p:sp>
          <p:nvSpPr>
            <p:cNvPr name="Freeform 16" id="16" descr="preencoded.png"/>
            <p:cNvSpPr/>
            <p:nvPr/>
          </p:nvSpPr>
          <p:spPr>
            <a:xfrm flipH="false" flipV="false" rot="0">
              <a:off x="0" y="0"/>
              <a:ext cx="8367776" cy="8367776"/>
            </a:xfrm>
            <a:custGeom>
              <a:avLst/>
              <a:gdLst/>
              <a:ahLst/>
              <a:cxnLst/>
              <a:rect r="r" b="b" t="t" l="l"/>
              <a:pathLst>
                <a:path h="8367776" w="8367776">
                  <a:moveTo>
                    <a:pt x="0" y="0"/>
                  </a:moveTo>
                  <a:lnTo>
                    <a:pt x="8367776" y="0"/>
                  </a:lnTo>
                  <a:lnTo>
                    <a:pt x="8367776" y="8367776"/>
                  </a:lnTo>
                  <a:lnTo>
                    <a:pt x="0" y="8367776"/>
                  </a:lnTo>
                  <a:lnTo>
                    <a:pt x="0" y="0"/>
                  </a:lnTo>
                  <a:close/>
                </a:path>
              </a:pathLst>
            </a:custGeom>
            <a:blipFill>
              <a:blip r:embed="rId5"/>
              <a:stretch>
                <a:fillRect l="0" t="0" r="0" b="0"/>
              </a:stretch>
            </a:blip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1012"/>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1D1F"/>
            </a:solidFill>
            <a:ln w="12700">
              <a:solidFill>
                <a:srgbClr val="000000"/>
              </a:solidFill>
            </a:ln>
          </p:spPr>
        </p:sp>
      </p:grpSp>
      <p:sp>
        <p:nvSpPr>
          <p:cNvPr name="TextBox 6" id="6"/>
          <p:cNvSpPr txBox="true"/>
          <p:nvPr/>
        </p:nvSpPr>
        <p:spPr>
          <a:xfrm rot="0">
            <a:off x="778817" y="573881"/>
            <a:ext cx="10932170" cy="733425"/>
          </a:xfrm>
          <a:prstGeom prst="rect">
            <a:avLst/>
          </a:prstGeom>
        </p:spPr>
        <p:txBody>
          <a:bodyPr anchor="t" rtlCol="false" tIns="0" lIns="0" bIns="0" rIns="0">
            <a:spAutoFit/>
          </a:bodyPr>
          <a:lstStyle/>
          <a:p>
            <a:pPr algn="l">
              <a:lnSpc>
                <a:spcPts val="5437"/>
              </a:lnSpc>
            </a:pPr>
            <a:r>
              <a:rPr lang="en-US" sz="4375" b="true">
                <a:solidFill>
                  <a:srgbClr val="E1E5CD"/>
                </a:solidFill>
                <a:latin typeface="Arimo Bold"/>
                <a:ea typeface="Arimo Bold"/>
                <a:cs typeface="Arimo Bold"/>
                <a:sym typeface="Arimo Bold"/>
              </a:rPr>
              <a:t>Keeping Your Local Repo Updated: `git pull`</a:t>
            </a:r>
          </a:p>
        </p:txBody>
      </p:sp>
      <p:grpSp>
        <p:nvGrpSpPr>
          <p:cNvPr name="Group 7" id="7"/>
          <p:cNvGrpSpPr>
            <a:grpSpLocks noChangeAspect="true"/>
          </p:cNvGrpSpPr>
          <p:nvPr/>
        </p:nvGrpSpPr>
        <p:grpSpPr>
          <a:xfrm rot="0">
            <a:off x="778817" y="1891307"/>
            <a:ext cx="8093720" cy="8093720"/>
            <a:chOff x="0" y="0"/>
            <a:chExt cx="10791627" cy="10791627"/>
          </a:xfrm>
        </p:grpSpPr>
        <p:sp>
          <p:nvSpPr>
            <p:cNvPr name="Freeform 8" id="8" descr="preencoded.png"/>
            <p:cNvSpPr/>
            <p:nvPr/>
          </p:nvSpPr>
          <p:spPr>
            <a:xfrm flipH="false" flipV="false" rot="0">
              <a:off x="0" y="0"/>
              <a:ext cx="10791571" cy="10791571"/>
            </a:xfrm>
            <a:custGeom>
              <a:avLst/>
              <a:gdLst/>
              <a:ahLst/>
              <a:cxnLst/>
              <a:rect r="r" b="b" t="t" l="l"/>
              <a:pathLst>
                <a:path h="10791571" w="10791571">
                  <a:moveTo>
                    <a:pt x="0" y="0"/>
                  </a:moveTo>
                  <a:lnTo>
                    <a:pt x="10791571" y="0"/>
                  </a:lnTo>
                  <a:lnTo>
                    <a:pt x="10791571" y="10791571"/>
                  </a:lnTo>
                  <a:lnTo>
                    <a:pt x="0" y="10791571"/>
                  </a:lnTo>
                  <a:lnTo>
                    <a:pt x="0" y="0"/>
                  </a:lnTo>
                  <a:close/>
                </a:path>
              </a:pathLst>
            </a:custGeom>
            <a:blipFill>
              <a:blip r:embed="rId3"/>
              <a:stretch>
                <a:fillRect l="0" t="0" r="0" b="0"/>
              </a:stretch>
            </a:blipFill>
          </p:spPr>
        </p:sp>
      </p:grpSp>
      <p:sp>
        <p:nvSpPr>
          <p:cNvPr name="TextBox 9" id="9"/>
          <p:cNvSpPr txBox="true"/>
          <p:nvPr/>
        </p:nvSpPr>
        <p:spPr>
          <a:xfrm rot="0">
            <a:off x="9424988" y="1834902"/>
            <a:ext cx="5532090" cy="445740"/>
          </a:xfrm>
          <a:prstGeom prst="rect">
            <a:avLst/>
          </a:prstGeom>
        </p:spPr>
        <p:txBody>
          <a:bodyPr anchor="t" rtlCol="false" tIns="0" lIns="0" bIns="0" rIns="0">
            <a:spAutoFit/>
          </a:bodyPr>
          <a:lstStyle/>
          <a:p>
            <a:pPr algn="l">
              <a:lnSpc>
                <a:spcPts val="3249"/>
              </a:lnSpc>
            </a:pPr>
            <a:r>
              <a:rPr lang="en-US" sz="2625" b="true">
                <a:solidFill>
                  <a:srgbClr val="E1E5CD"/>
                </a:solidFill>
                <a:latin typeface="Arimo Bold"/>
                <a:ea typeface="Arimo Bold"/>
                <a:cs typeface="Arimo Bold"/>
                <a:sym typeface="Arimo Bold"/>
              </a:rPr>
              <a:t>Synchronising with Remote Changes</a:t>
            </a:r>
          </a:p>
        </p:txBody>
      </p:sp>
      <p:sp>
        <p:nvSpPr>
          <p:cNvPr name="TextBox 10" id="10"/>
          <p:cNvSpPr txBox="true"/>
          <p:nvPr/>
        </p:nvSpPr>
        <p:spPr>
          <a:xfrm rot="0">
            <a:off x="9424988" y="2436465"/>
            <a:ext cx="8093720" cy="1144191"/>
          </a:xfrm>
          <a:prstGeom prst="rect">
            <a:avLst/>
          </a:prstGeom>
        </p:spPr>
        <p:txBody>
          <a:bodyPr anchor="t" rtlCol="false" tIns="0" lIns="0" bIns="0" rIns="0">
            <a:spAutoFit/>
          </a:bodyPr>
          <a:lstStyle/>
          <a:p>
            <a:pPr algn="l">
              <a:lnSpc>
                <a:spcPts val="2750"/>
              </a:lnSpc>
            </a:pPr>
            <a:r>
              <a:rPr lang="en-US" sz="1750">
                <a:solidFill>
                  <a:srgbClr val="C2C4B5"/>
                </a:solidFill>
                <a:latin typeface="Bitter"/>
                <a:ea typeface="Bitter"/>
                <a:cs typeface="Bitter"/>
                <a:sym typeface="Bitter"/>
              </a:rPr>
              <a:t>Staying up-to-date with your team's progress is crucial. The git pull command is your primary tool for fetching and integrating updates from the remote repository into your local branch.</a:t>
            </a:r>
          </a:p>
        </p:txBody>
      </p:sp>
      <p:grpSp>
        <p:nvGrpSpPr>
          <p:cNvPr name="Group 11" id="11"/>
          <p:cNvGrpSpPr/>
          <p:nvPr/>
        </p:nvGrpSpPr>
        <p:grpSpPr>
          <a:xfrm rot="0">
            <a:off x="9424988" y="3830985"/>
            <a:ext cx="8093720" cy="4916389"/>
            <a:chOff x="0" y="0"/>
            <a:chExt cx="10791627" cy="6555185"/>
          </a:xfrm>
        </p:grpSpPr>
        <p:sp>
          <p:nvSpPr>
            <p:cNvPr name="Freeform 12" id="12"/>
            <p:cNvSpPr/>
            <p:nvPr/>
          </p:nvSpPr>
          <p:spPr>
            <a:xfrm flipH="false" flipV="false" rot="0">
              <a:off x="0" y="0"/>
              <a:ext cx="10791571" cy="6555105"/>
            </a:xfrm>
            <a:custGeom>
              <a:avLst/>
              <a:gdLst/>
              <a:ahLst/>
              <a:cxnLst/>
              <a:rect r="r" b="b" t="t" l="l"/>
              <a:pathLst>
                <a:path h="6555105" w="10791571">
                  <a:moveTo>
                    <a:pt x="0" y="44450"/>
                  </a:moveTo>
                  <a:cubicBezTo>
                    <a:pt x="0" y="19939"/>
                    <a:pt x="19939" y="0"/>
                    <a:pt x="44450" y="0"/>
                  </a:cubicBezTo>
                  <a:lnTo>
                    <a:pt x="10747121" y="0"/>
                  </a:lnTo>
                  <a:cubicBezTo>
                    <a:pt x="10771759" y="0"/>
                    <a:pt x="10791571" y="19939"/>
                    <a:pt x="10791571" y="44450"/>
                  </a:cubicBezTo>
                  <a:lnTo>
                    <a:pt x="10791571" y="6510655"/>
                  </a:lnTo>
                  <a:cubicBezTo>
                    <a:pt x="10791571" y="6535293"/>
                    <a:pt x="10771632" y="6555105"/>
                    <a:pt x="10747121" y="6555105"/>
                  </a:cubicBezTo>
                  <a:lnTo>
                    <a:pt x="44450" y="6555105"/>
                  </a:lnTo>
                  <a:cubicBezTo>
                    <a:pt x="19812" y="6555105"/>
                    <a:pt x="0" y="6535166"/>
                    <a:pt x="0" y="6510655"/>
                  </a:cubicBezTo>
                  <a:close/>
                </a:path>
              </a:pathLst>
            </a:custGeom>
            <a:solidFill>
              <a:srgbClr val="3B3C3E"/>
            </a:solidFill>
            <a:ln w="12700">
              <a:solidFill>
                <a:srgbClr val="000000"/>
              </a:solidFill>
            </a:ln>
          </p:spPr>
        </p:sp>
      </p:grpSp>
      <p:grpSp>
        <p:nvGrpSpPr>
          <p:cNvPr name="Group 13" id="13"/>
          <p:cNvGrpSpPr/>
          <p:nvPr/>
        </p:nvGrpSpPr>
        <p:grpSpPr>
          <a:xfrm rot="0">
            <a:off x="9424988" y="3830985"/>
            <a:ext cx="8093720" cy="2477244"/>
            <a:chOff x="0" y="0"/>
            <a:chExt cx="10791627" cy="3302992"/>
          </a:xfrm>
        </p:grpSpPr>
        <p:sp>
          <p:nvSpPr>
            <p:cNvPr name="Freeform 14" id="14"/>
            <p:cNvSpPr/>
            <p:nvPr/>
          </p:nvSpPr>
          <p:spPr>
            <a:xfrm flipH="false" flipV="false" rot="0">
              <a:off x="0" y="0"/>
              <a:ext cx="10791698" cy="3303016"/>
            </a:xfrm>
            <a:custGeom>
              <a:avLst/>
              <a:gdLst/>
              <a:ahLst/>
              <a:cxnLst/>
              <a:rect r="r" b="b" t="t" l="l"/>
              <a:pathLst>
                <a:path h="3303016" w="10791698">
                  <a:moveTo>
                    <a:pt x="0" y="44577"/>
                  </a:moveTo>
                  <a:cubicBezTo>
                    <a:pt x="0" y="19939"/>
                    <a:pt x="19939" y="0"/>
                    <a:pt x="44577" y="0"/>
                  </a:cubicBezTo>
                  <a:lnTo>
                    <a:pt x="10747121" y="0"/>
                  </a:lnTo>
                  <a:cubicBezTo>
                    <a:pt x="10771759" y="0"/>
                    <a:pt x="10791698" y="19939"/>
                    <a:pt x="10791698" y="44577"/>
                  </a:cubicBezTo>
                  <a:lnTo>
                    <a:pt x="10791698" y="3258439"/>
                  </a:lnTo>
                  <a:cubicBezTo>
                    <a:pt x="10791698" y="3283077"/>
                    <a:pt x="10771759" y="3303016"/>
                    <a:pt x="10747121" y="3303016"/>
                  </a:cubicBezTo>
                  <a:lnTo>
                    <a:pt x="44577" y="3303016"/>
                  </a:lnTo>
                  <a:cubicBezTo>
                    <a:pt x="19939" y="3303016"/>
                    <a:pt x="0" y="3283077"/>
                    <a:pt x="0" y="3258439"/>
                  </a:cubicBezTo>
                  <a:close/>
                </a:path>
              </a:pathLst>
            </a:custGeom>
            <a:solidFill>
              <a:srgbClr val="3B3C3E"/>
            </a:solidFill>
            <a:ln w="12700">
              <a:solidFill>
                <a:srgbClr val="000000"/>
              </a:solidFill>
            </a:ln>
          </p:spPr>
        </p:sp>
      </p:grpSp>
      <p:sp>
        <p:nvSpPr>
          <p:cNvPr name="TextBox 15" id="15"/>
          <p:cNvSpPr txBox="true"/>
          <p:nvPr/>
        </p:nvSpPr>
        <p:spPr>
          <a:xfrm rot="0">
            <a:off x="9647485" y="4005857"/>
            <a:ext cx="2781746" cy="404813"/>
          </a:xfrm>
          <a:prstGeom prst="rect">
            <a:avLst/>
          </a:prstGeom>
        </p:spPr>
        <p:txBody>
          <a:bodyPr anchor="t" rtlCol="false" tIns="0" lIns="0" bIns="0" rIns="0">
            <a:spAutoFit/>
          </a:bodyPr>
          <a:lstStyle/>
          <a:p>
            <a:pPr algn="l">
              <a:lnSpc>
                <a:spcPts val="2687"/>
              </a:lnSpc>
            </a:pPr>
            <a:r>
              <a:rPr lang="en-US" sz="2187" b="true">
                <a:solidFill>
                  <a:srgbClr val="C2C4B5"/>
                </a:solidFill>
                <a:latin typeface="Consolas Bold"/>
                <a:ea typeface="Consolas Bold"/>
                <a:cs typeface="Consolas Bold"/>
                <a:sym typeface="Consolas Bold"/>
              </a:rPr>
              <a:t>git pull origin main</a:t>
            </a:r>
          </a:p>
        </p:txBody>
      </p:sp>
      <p:sp>
        <p:nvSpPr>
          <p:cNvPr name="TextBox 16" id="16"/>
          <p:cNvSpPr txBox="true"/>
          <p:nvPr/>
        </p:nvSpPr>
        <p:spPr>
          <a:xfrm rot="0">
            <a:off x="9647485" y="4566494"/>
            <a:ext cx="7648724" cy="1519237"/>
          </a:xfrm>
          <a:prstGeom prst="rect">
            <a:avLst/>
          </a:prstGeom>
        </p:spPr>
        <p:txBody>
          <a:bodyPr anchor="t" rtlCol="false" tIns="0" lIns="0" bIns="0" rIns="0">
            <a:spAutoFit/>
          </a:bodyPr>
          <a:lstStyle/>
          <a:p>
            <a:pPr algn="l">
              <a:lnSpc>
                <a:spcPts val="2750"/>
              </a:lnSpc>
            </a:pPr>
            <a:r>
              <a:rPr lang="en-US" sz="1750">
                <a:solidFill>
                  <a:srgbClr val="C2C4B5"/>
                </a:solidFill>
                <a:latin typeface="Bitter"/>
                <a:ea typeface="Bitter"/>
                <a:cs typeface="Bitter"/>
                <a:sym typeface="Bitter"/>
              </a:rPr>
              <a:t>This command executes two key operations: first, it runs git fetch to download the latest changes from the main branch of the origin remote; then, it performs a git merge to integrate those fetched changes into your current local branch.</a:t>
            </a:r>
          </a:p>
        </p:txBody>
      </p:sp>
      <p:grpSp>
        <p:nvGrpSpPr>
          <p:cNvPr name="Group 17" id="17"/>
          <p:cNvGrpSpPr/>
          <p:nvPr/>
        </p:nvGrpSpPr>
        <p:grpSpPr>
          <a:xfrm rot="0">
            <a:off x="9424988" y="6308229"/>
            <a:ext cx="8093720" cy="2439144"/>
            <a:chOff x="0" y="0"/>
            <a:chExt cx="10791627" cy="3252192"/>
          </a:xfrm>
        </p:grpSpPr>
        <p:sp>
          <p:nvSpPr>
            <p:cNvPr name="Freeform 18" id="18"/>
            <p:cNvSpPr/>
            <p:nvPr/>
          </p:nvSpPr>
          <p:spPr>
            <a:xfrm flipH="false" flipV="false" rot="0">
              <a:off x="0" y="0"/>
              <a:ext cx="10791571" cy="3252216"/>
            </a:xfrm>
            <a:custGeom>
              <a:avLst/>
              <a:gdLst/>
              <a:ahLst/>
              <a:cxnLst/>
              <a:rect r="r" b="b" t="t" l="l"/>
              <a:pathLst>
                <a:path h="3252216" w="10791571">
                  <a:moveTo>
                    <a:pt x="0" y="0"/>
                  </a:moveTo>
                  <a:lnTo>
                    <a:pt x="10791571" y="0"/>
                  </a:lnTo>
                  <a:lnTo>
                    <a:pt x="10791571" y="3252216"/>
                  </a:lnTo>
                  <a:lnTo>
                    <a:pt x="0" y="3252216"/>
                  </a:lnTo>
                  <a:close/>
                </a:path>
              </a:pathLst>
            </a:custGeom>
            <a:solidFill>
              <a:srgbClr val="3B3C3E"/>
            </a:solidFill>
            <a:ln w="12700">
              <a:solidFill>
                <a:srgbClr val="000000"/>
              </a:solidFill>
            </a:ln>
          </p:spPr>
        </p:sp>
      </p:grpSp>
      <p:grpSp>
        <p:nvGrpSpPr>
          <p:cNvPr name="Group 19" id="19"/>
          <p:cNvGrpSpPr/>
          <p:nvPr/>
        </p:nvGrpSpPr>
        <p:grpSpPr>
          <a:xfrm rot="0">
            <a:off x="9424988" y="6308229"/>
            <a:ext cx="8093720" cy="28575"/>
            <a:chOff x="0" y="0"/>
            <a:chExt cx="10791627" cy="38100"/>
          </a:xfrm>
        </p:grpSpPr>
        <p:sp>
          <p:nvSpPr>
            <p:cNvPr name="Freeform 20" id="20"/>
            <p:cNvSpPr/>
            <p:nvPr/>
          </p:nvSpPr>
          <p:spPr>
            <a:xfrm flipH="false" flipV="false" rot="0">
              <a:off x="0" y="0"/>
              <a:ext cx="10791571" cy="38100"/>
            </a:xfrm>
            <a:custGeom>
              <a:avLst/>
              <a:gdLst/>
              <a:ahLst/>
              <a:cxnLst/>
              <a:rect r="r" b="b" t="t" l="l"/>
              <a:pathLst>
                <a:path h="38100" w="10791571">
                  <a:moveTo>
                    <a:pt x="0" y="19050"/>
                  </a:moveTo>
                  <a:cubicBezTo>
                    <a:pt x="0" y="8509"/>
                    <a:pt x="8509" y="0"/>
                    <a:pt x="19050" y="0"/>
                  </a:cubicBezTo>
                  <a:lnTo>
                    <a:pt x="10772521" y="0"/>
                  </a:lnTo>
                  <a:cubicBezTo>
                    <a:pt x="10783062" y="0"/>
                    <a:pt x="10791571" y="8509"/>
                    <a:pt x="10791571" y="19050"/>
                  </a:cubicBezTo>
                  <a:cubicBezTo>
                    <a:pt x="10791571" y="29591"/>
                    <a:pt x="10783062" y="38100"/>
                    <a:pt x="10772521" y="38100"/>
                  </a:cubicBezTo>
                  <a:lnTo>
                    <a:pt x="19050" y="38100"/>
                  </a:lnTo>
                  <a:cubicBezTo>
                    <a:pt x="8509" y="38100"/>
                    <a:pt x="0" y="29591"/>
                    <a:pt x="0" y="19050"/>
                  </a:cubicBezTo>
                  <a:close/>
                </a:path>
              </a:pathLst>
            </a:custGeom>
            <a:solidFill>
              <a:srgbClr val="545557"/>
            </a:solidFill>
            <a:ln w="12700">
              <a:solidFill>
                <a:srgbClr val="000000"/>
              </a:solidFill>
            </a:ln>
          </p:spPr>
        </p:sp>
      </p:grpSp>
      <p:sp>
        <p:nvSpPr>
          <p:cNvPr name="TextBox 21" id="21"/>
          <p:cNvSpPr txBox="true"/>
          <p:nvPr/>
        </p:nvSpPr>
        <p:spPr>
          <a:xfrm rot="0">
            <a:off x="9647485" y="6511677"/>
            <a:ext cx="2781746" cy="366712"/>
          </a:xfrm>
          <a:prstGeom prst="rect">
            <a:avLst/>
          </a:prstGeom>
        </p:spPr>
        <p:txBody>
          <a:bodyPr anchor="t" rtlCol="false" tIns="0" lIns="0" bIns="0" rIns="0">
            <a:spAutoFit/>
          </a:bodyPr>
          <a:lstStyle/>
          <a:p>
            <a:pPr algn="l">
              <a:lnSpc>
                <a:spcPts val="2687"/>
              </a:lnSpc>
            </a:pPr>
            <a:r>
              <a:rPr lang="en-US" sz="2187" b="true">
                <a:solidFill>
                  <a:srgbClr val="C2C4B5"/>
                </a:solidFill>
                <a:latin typeface="Arimo Bold"/>
                <a:ea typeface="Arimo Bold"/>
                <a:cs typeface="Arimo Bold"/>
                <a:sym typeface="Arimo Bold"/>
              </a:rPr>
              <a:t>Preventing Conflicts</a:t>
            </a:r>
          </a:p>
        </p:txBody>
      </p:sp>
      <p:sp>
        <p:nvSpPr>
          <p:cNvPr name="TextBox 22" id="22"/>
          <p:cNvSpPr txBox="true"/>
          <p:nvPr/>
        </p:nvSpPr>
        <p:spPr>
          <a:xfrm rot="0">
            <a:off x="9647485" y="7034213"/>
            <a:ext cx="7648724" cy="1490663"/>
          </a:xfrm>
          <a:prstGeom prst="rect">
            <a:avLst/>
          </a:prstGeom>
        </p:spPr>
        <p:txBody>
          <a:bodyPr anchor="t" rtlCol="false" tIns="0" lIns="0" bIns="0" rIns="0">
            <a:spAutoFit/>
          </a:bodyPr>
          <a:lstStyle/>
          <a:p>
            <a:pPr algn="l">
              <a:lnSpc>
                <a:spcPts val="2750"/>
              </a:lnSpc>
            </a:pPr>
            <a:r>
              <a:rPr lang="en-US" sz="1750">
                <a:solidFill>
                  <a:srgbClr val="C2C4B5"/>
                </a:solidFill>
                <a:latin typeface="Bitter"/>
                <a:ea typeface="Bitter"/>
                <a:cs typeface="Bitter"/>
                <a:sym typeface="Bitter"/>
              </a:rPr>
              <a:t>Regularly pulling ensures your local codebase is aligned with the remote, significantly reducing the likelihood of merge conflicts when you push your own changes. It helps maintain a coherent and collaborative development environment.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1012"/>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1D1F"/>
            </a:solidFill>
            <a:ln w="12700">
              <a:solidFill>
                <a:srgbClr val="000000"/>
              </a:solidFill>
            </a:ln>
          </p:spPr>
        </p:sp>
      </p:grpSp>
      <p:sp>
        <p:nvSpPr>
          <p:cNvPr name="TextBox 6" id="6"/>
          <p:cNvSpPr txBox="true"/>
          <p:nvPr/>
        </p:nvSpPr>
        <p:spPr>
          <a:xfrm rot="0">
            <a:off x="992238" y="1022449"/>
            <a:ext cx="13966775" cy="943124"/>
          </a:xfrm>
          <a:prstGeom prst="rect">
            <a:avLst/>
          </a:prstGeom>
        </p:spPr>
        <p:txBody>
          <a:bodyPr anchor="t" rtlCol="false" tIns="0" lIns="0" bIns="0" rIns="0">
            <a:spAutoFit/>
          </a:bodyPr>
          <a:lstStyle/>
          <a:p>
            <a:pPr algn="l">
              <a:lnSpc>
                <a:spcPts val="6937"/>
              </a:lnSpc>
            </a:pPr>
            <a:r>
              <a:rPr lang="en-US" sz="5562" b="true">
                <a:solidFill>
                  <a:srgbClr val="E1E5CD"/>
                </a:solidFill>
                <a:latin typeface="Arimo Bold"/>
                <a:ea typeface="Arimo Bold"/>
                <a:cs typeface="Arimo Bold"/>
                <a:sym typeface="Arimo Bold"/>
              </a:rPr>
              <a:t>Branching Out: `git branch` &amp; `git checkout`</a:t>
            </a:r>
          </a:p>
        </p:txBody>
      </p:sp>
      <p:grpSp>
        <p:nvGrpSpPr>
          <p:cNvPr name="Group 7" id="7"/>
          <p:cNvGrpSpPr/>
          <p:nvPr/>
        </p:nvGrpSpPr>
        <p:grpSpPr>
          <a:xfrm rot="0">
            <a:off x="1417439" y="3666679"/>
            <a:ext cx="4820096" cy="283517"/>
            <a:chOff x="0" y="0"/>
            <a:chExt cx="6426795" cy="378023"/>
          </a:xfrm>
        </p:grpSpPr>
        <p:sp>
          <p:nvSpPr>
            <p:cNvPr name="Freeform 8" id="8"/>
            <p:cNvSpPr/>
            <p:nvPr/>
          </p:nvSpPr>
          <p:spPr>
            <a:xfrm flipH="false" flipV="false" rot="0">
              <a:off x="0" y="0"/>
              <a:ext cx="6426835" cy="378079"/>
            </a:xfrm>
            <a:custGeom>
              <a:avLst/>
              <a:gdLst/>
              <a:ahLst/>
              <a:cxnLst/>
              <a:rect r="r" b="b" t="t" l="l"/>
              <a:pathLst>
                <a:path h="378079" w="6426835">
                  <a:moveTo>
                    <a:pt x="0" y="56769"/>
                  </a:moveTo>
                  <a:cubicBezTo>
                    <a:pt x="0" y="25400"/>
                    <a:pt x="25400" y="0"/>
                    <a:pt x="56769" y="0"/>
                  </a:cubicBezTo>
                  <a:lnTo>
                    <a:pt x="6370066" y="0"/>
                  </a:lnTo>
                  <a:cubicBezTo>
                    <a:pt x="6401435" y="0"/>
                    <a:pt x="6426835" y="25400"/>
                    <a:pt x="6426835" y="56769"/>
                  </a:cubicBezTo>
                  <a:lnTo>
                    <a:pt x="6426835" y="321310"/>
                  </a:lnTo>
                  <a:cubicBezTo>
                    <a:pt x="6426835" y="352679"/>
                    <a:pt x="6401435" y="378079"/>
                    <a:pt x="6370066" y="378079"/>
                  </a:cubicBezTo>
                  <a:lnTo>
                    <a:pt x="56769" y="378079"/>
                  </a:lnTo>
                  <a:cubicBezTo>
                    <a:pt x="25400" y="378079"/>
                    <a:pt x="0" y="352679"/>
                    <a:pt x="0" y="321310"/>
                  </a:cubicBezTo>
                  <a:close/>
                </a:path>
              </a:pathLst>
            </a:custGeom>
            <a:solidFill>
              <a:srgbClr val="3B3C3E"/>
            </a:solidFill>
            <a:ln w="12700">
              <a:solidFill>
                <a:srgbClr val="000000"/>
              </a:solidFill>
            </a:ln>
          </p:spPr>
        </p:sp>
      </p:grpSp>
      <p:grpSp>
        <p:nvGrpSpPr>
          <p:cNvPr name="Group 9" id="9"/>
          <p:cNvGrpSpPr/>
          <p:nvPr/>
        </p:nvGrpSpPr>
        <p:grpSpPr>
          <a:xfrm rot="0">
            <a:off x="992238" y="3383086"/>
            <a:ext cx="850553" cy="850552"/>
            <a:chOff x="0" y="0"/>
            <a:chExt cx="1134070" cy="1134070"/>
          </a:xfrm>
        </p:grpSpPr>
        <p:sp>
          <p:nvSpPr>
            <p:cNvPr name="Freeform 10" id="10"/>
            <p:cNvSpPr/>
            <p:nvPr/>
          </p:nvSpPr>
          <p:spPr>
            <a:xfrm flipH="false" flipV="false" rot="0">
              <a:off x="0" y="0"/>
              <a:ext cx="1134110" cy="1134110"/>
            </a:xfrm>
            <a:custGeom>
              <a:avLst/>
              <a:gdLst/>
              <a:ahLst/>
              <a:cxnLst/>
              <a:rect r="r" b="b" t="t" l="l"/>
              <a:pathLst>
                <a:path h="1134110" w="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3B3C3E"/>
            </a:solidFill>
            <a:ln w="12700">
              <a:solidFill>
                <a:srgbClr val="000000"/>
              </a:solidFill>
            </a:ln>
          </p:spPr>
        </p:sp>
      </p:grpSp>
      <p:sp>
        <p:nvSpPr>
          <p:cNvPr name="Freeform 11" id="11" descr="preencoded.png"/>
          <p:cNvSpPr/>
          <p:nvPr/>
        </p:nvSpPr>
        <p:spPr>
          <a:xfrm flipH="false" flipV="false" rot="0">
            <a:off x="1204912" y="3595762"/>
            <a:ext cx="425203" cy="425203"/>
          </a:xfrm>
          <a:custGeom>
            <a:avLst/>
            <a:gdLst/>
            <a:ahLst/>
            <a:cxnLst/>
            <a:rect r="r" b="b" t="t" l="l"/>
            <a:pathLst>
              <a:path h="425203" w="425203">
                <a:moveTo>
                  <a:pt x="0" y="0"/>
                </a:moveTo>
                <a:lnTo>
                  <a:pt x="425203" y="0"/>
                </a:lnTo>
                <a:lnTo>
                  <a:pt x="425203" y="425203"/>
                </a:lnTo>
                <a:lnTo>
                  <a:pt x="0" y="425203"/>
                </a:lnTo>
                <a:lnTo>
                  <a:pt x="0" y="0"/>
                </a:lnTo>
                <a:close/>
              </a:path>
            </a:pathLst>
          </a:custGeom>
          <a:blipFill>
            <a:blip r:embed="rId3">
              <a:extLst>
                <a:ext uri="{96DAC541-7B7A-43D3-8B79-37D633B846F1}">
                  <asvg:svgBlip xmlns:asvg="http://schemas.microsoft.com/office/drawing/2016/SVG/main" r:embed="rId4"/>
                </a:ext>
              </a:extLst>
            </a:blip>
            <a:stretch>
              <a:fillRect l="0" t="-7777" r="0" b="-7777"/>
            </a:stretch>
          </a:blipFill>
        </p:spPr>
      </p:sp>
      <p:sp>
        <p:nvSpPr>
          <p:cNvPr name="TextBox 12" id="12"/>
          <p:cNvSpPr txBox="true"/>
          <p:nvPr/>
        </p:nvSpPr>
        <p:spPr>
          <a:xfrm rot="0">
            <a:off x="1275755" y="4431506"/>
            <a:ext cx="4252912" cy="626864"/>
          </a:xfrm>
          <a:prstGeom prst="rect">
            <a:avLst/>
          </a:prstGeom>
        </p:spPr>
        <p:txBody>
          <a:bodyPr anchor="t" rtlCol="false" tIns="0" lIns="0" bIns="0" rIns="0">
            <a:spAutoFit/>
          </a:bodyPr>
          <a:lstStyle/>
          <a:p>
            <a:pPr algn="l">
              <a:lnSpc>
                <a:spcPts val="4125"/>
              </a:lnSpc>
            </a:pPr>
            <a:r>
              <a:rPr lang="en-US" sz="3312" b="true">
                <a:solidFill>
                  <a:srgbClr val="C2C4B5"/>
                </a:solidFill>
                <a:latin typeface="Consolas Bold"/>
                <a:ea typeface="Consolas Bold"/>
                <a:cs typeface="Consolas Bold"/>
                <a:sym typeface="Consolas Bold"/>
              </a:rPr>
              <a:t>git branch</a:t>
            </a:r>
          </a:p>
        </p:txBody>
      </p:sp>
      <p:sp>
        <p:nvSpPr>
          <p:cNvPr name="TextBox 13" id="13"/>
          <p:cNvSpPr txBox="true"/>
          <p:nvPr/>
        </p:nvSpPr>
        <p:spPr>
          <a:xfrm rot="0">
            <a:off x="1275755" y="5133231"/>
            <a:ext cx="4678412" cy="3781425"/>
          </a:xfrm>
          <a:prstGeom prst="rect">
            <a:avLst/>
          </a:prstGeom>
        </p:spPr>
        <p:txBody>
          <a:bodyPr anchor="t" rtlCol="false" tIns="0" lIns="0" bIns="0" rIns="0">
            <a:spAutoFit/>
          </a:bodyPr>
          <a:lstStyle/>
          <a:p>
            <a:pPr algn="l">
              <a:lnSpc>
                <a:spcPts val="3562"/>
              </a:lnSpc>
            </a:pPr>
            <a:r>
              <a:rPr lang="en-US" sz="2187">
                <a:solidFill>
                  <a:srgbClr val="C2C4B5"/>
                </a:solidFill>
                <a:latin typeface="Bitter"/>
                <a:ea typeface="Bitter"/>
                <a:cs typeface="Bitter"/>
                <a:sym typeface="Bitter"/>
              </a:rPr>
              <a:t>Branches are powerful tools in Git, allowing you to develop new features, fix bugs, or experiment with ideas in isolation from the main codebase. Use git branch to list existing branches or git branch &lt;new-branch-name&gt; to create a new one.</a:t>
            </a:r>
          </a:p>
        </p:txBody>
      </p:sp>
      <p:grpSp>
        <p:nvGrpSpPr>
          <p:cNvPr name="Group 14" id="14"/>
          <p:cNvGrpSpPr/>
          <p:nvPr/>
        </p:nvGrpSpPr>
        <p:grpSpPr>
          <a:xfrm rot="0">
            <a:off x="6946404" y="3241328"/>
            <a:ext cx="4820096" cy="283517"/>
            <a:chOff x="0" y="0"/>
            <a:chExt cx="6426795" cy="378023"/>
          </a:xfrm>
        </p:grpSpPr>
        <p:sp>
          <p:nvSpPr>
            <p:cNvPr name="Freeform 15" id="15"/>
            <p:cNvSpPr/>
            <p:nvPr/>
          </p:nvSpPr>
          <p:spPr>
            <a:xfrm flipH="false" flipV="false" rot="0">
              <a:off x="0" y="0"/>
              <a:ext cx="6426835" cy="378079"/>
            </a:xfrm>
            <a:custGeom>
              <a:avLst/>
              <a:gdLst/>
              <a:ahLst/>
              <a:cxnLst/>
              <a:rect r="r" b="b" t="t" l="l"/>
              <a:pathLst>
                <a:path h="378079" w="6426835">
                  <a:moveTo>
                    <a:pt x="0" y="56769"/>
                  </a:moveTo>
                  <a:cubicBezTo>
                    <a:pt x="0" y="25400"/>
                    <a:pt x="25400" y="0"/>
                    <a:pt x="56769" y="0"/>
                  </a:cubicBezTo>
                  <a:lnTo>
                    <a:pt x="6370066" y="0"/>
                  </a:lnTo>
                  <a:cubicBezTo>
                    <a:pt x="6401435" y="0"/>
                    <a:pt x="6426835" y="25400"/>
                    <a:pt x="6426835" y="56769"/>
                  </a:cubicBezTo>
                  <a:lnTo>
                    <a:pt x="6426835" y="321310"/>
                  </a:lnTo>
                  <a:cubicBezTo>
                    <a:pt x="6426835" y="352679"/>
                    <a:pt x="6401435" y="378079"/>
                    <a:pt x="6370066" y="378079"/>
                  </a:cubicBezTo>
                  <a:lnTo>
                    <a:pt x="56769" y="378079"/>
                  </a:lnTo>
                  <a:cubicBezTo>
                    <a:pt x="25400" y="378079"/>
                    <a:pt x="0" y="352679"/>
                    <a:pt x="0" y="321310"/>
                  </a:cubicBezTo>
                  <a:close/>
                </a:path>
              </a:pathLst>
            </a:custGeom>
            <a:solidFill>
              <a:srgbClr val="3B3C3E"/>
            </a:solidFill>
            <a:ln w="12700">
              <a:solidFill>
                <a:srgbClr val="000000"/>
              </a:solidFill>
            </a:ln>
          </p:spPr>
        </p:sp>
      </p:grpSp>
      <p:grpSp>
        <p:nvGrpSpPr>
          <p:cNvPr name="Group 16" id="16"/>
          <p:cNvGrpSpPr/>
          <p:nvPr/>
        </p:nvGrpSpPr>
        <p:grpSpPr>
          <a:xfrm rot="0">
            <a:off x="6521202" y="2957736"/>
            <a:ext cx="850552" cy="850552"/>
            <a:chOff x="0" y="0"/>
            <a:chExt cx="1134070" cy="1134070"/>
          </a:xfrm>
        </p:grpSpPr>
        <p:sp>
          <p:nvSpPr>
            <p:cNvPr name="Freeform 17" id="17"/>
            <p:cNvSpPr/>
            <p:nvPr/>
          </p:nvSpPr>
          <p:spPr>
            <a:xfrm flipH="false" flipV="false" rot="0">
              <a:off x="0" y="0"/>
              <a:ext cx="1134110" cy="1134110"/>
            </a:xfrm>
            <a:custGeom>
              <a:avLst/>
              <a:gdLst/>
              <a:ahLst/>
              <a:cxnLst/>
              <a:rect r="r" b="b" t="t" l="l"/>
              <a:pathLst>
                <a:path h="1134110" w="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3B3C3E"/>
            </a:solidFill>
            <a:ln w="12700">
              <a:solidFill>
                <a:srgbClr val="000000"/>
              </a:solidFill>
            </a:ln>
          </p:spPr>
        </p:sp>
      </p:grpSp>
      <p:sp>
        <p:nvSpPr>
          <p:cNvPr name="Freeform 18" id="18" descr="preencoded.png"/>
          <p:cNvSpPr/>
          <p:nvPr/>
        </p:nvSpPr>
        <p:spPr>
          <a:xfrm flipH="false" flipV="false" rot="0">
            <a:off x="6733877" y="3170411"/>
            <a:ext cx="425203" cy="425203"/>
          </a:xfrm>
          <a:custGeom>
            <a:avLst/>
            <a:gdLst/>
            <a:ahLst/>
            <a:cxnLst/>
            <a:rect r="r" b="b" t="t" l="l"/>
            <a:pathLst>
              <a:path h="425203" w="425203">
                <a:moveTo>
                  <a:pt x="0" y="0"/>
                </a:moveTo>
                <a:lnTo>
                  <a:pt x="425203" y="0"/>
                </a:lnTo>
                <a:lnTo>
                  <a:pt x="425203" y="425203"/>
                </a:lnTo>
                <a:lnTo>
                  <a:pt x="0" y="425203"/>
                </a:lnTo>
                <a:lnTo>
                  <a:pt x="0" y="0"/>
                </a:lnTo>
                <a:close/>
              </a:path>
            </a:pathLst>
          </a:custGeom>
          <a:blipFill>
            <a:blip r:embed="rId5">
              <a:extLst>
                <a:ext uri="{96DAC541-7B7A-43D3-8B79-37D633B846F1}">
                  <asvg:svgBlip xmlns:asvg="http://schemas.microsoft.com/office/drawing/2016/SVG/main" r:embed="rId6"/>
                </a:ext>
              </a:extLst>
            </a:blip>
            <a:stretch>
              <a:fillRect l="0" t="-5555" r="0" b="-5555"/>
            </a:stretch>
          </a:blipFill>
        </p:spPr>
      </p:sp>
      <p:sp>
        <p:nvSpPr>
          <p:cNvPr name="TextBox 19" id="19"/>
          <p:cNvSpPr txBox="true"/>
          <p:nvPr/>
        </p:nvSpPr>
        <p:spPr>
          <a:xfrm rot="0">
            <a:off x="6804720" y="4006155"/>
            <a:ext cx="4252912" cy="626864"/>
          </a:xfrm>
          <a:prstGeom prst="rect">
            <a:avLst/>
          </a:prstGeom>
        </p:spPr>
        <p:txBody>
          <a:bodyPr anchor="t" rtlCol="false" tIns="0" lIns="0" bIns="0" rIns="0">
            <a:spAutoFit/>
          </a:bodyPr>
          <a:lstStyle/>
          <a:p>
            <a:pPr algn="l">
              <a:lnSpc>
                <a:spcPts val="4125"/>
              </a:lnSpc>
            </a:pPr>
            <a:r>
              <a:rPr lang="en-US" sz="3312" b="true">
                <a:solidFill>
                  <a:srgbClr val="C2C4B5"/>
                </a:solidFill>
                <a:latin typeface="Consolas Bold"/>
                <a:ea typeface="Consolas Bold"/>
                <a:cs typeface="Consolas Bold"/>
                <a:sym typeface="Consolas Bold"/>
              </a:rPr>
              <a:t>git checkout</a:t>
            </a:r>
          </a:p>
        </p:txBody>
      </p:sp>
      <p:sp>
        <p:nvSpPr>
          <p:cNvPr name="TextBox 20" id="20"/>
          <p:cNvSpPr txBox="true"/>
          <p:nvPr/>
        </p:nvSpPr>
        <p:spPr>
          <a:xfrm rot="0">
            <a:off x="6804720" y="4707880"/>
            <a:ext cx="4678412" cy="4216004"/>
          </a:xfrm>
          <a:prstGeom prst="rect">
            <a:avLst/>
          </a:prstGeom>
        </p:spPr>
        <p:txBody>
          <a:bodyPr anchor="t" rtlCol="false" tIns="0" lIns="0" bIns="0" rIns="0">
            <a:spAutoFit/>
          </a:bodyPr>
          <a:lstStyle/>
          <a:p>
            <a:pPr algn="l">
              <a:lnSpc>
                <a:spcPts val="3562"/>
              </a:lnSpc>
            </a:pPr>
            <a:r>
              <a:rPr lang="en-US" sz="2187">
                <a:solidFill>
                  <a:srgbClr val="C2C4B5"/>
                </a:solidFill>
                <a:latin typeface="Bitter"/>
                <a:ea typeface="Bitter"/>
                <a:cs typeface="Bitter"/>
                <a:sym typeface="Bitter"/>
              </a:rPr>
              <a:t>After creating a branch, git checkout &lt;branch-name&gt; allows you to switch your working directory to that specific branch. This command updates your files to reflect the state of the chosen branch, enabling focused development without affecting other branches.</a:t>
            </a:r>
          </a:p>
        </p:txBody>
      </p:sp>
      <p:grpSp>
        <p:nvGrpSpPr>
          <p:cNvPr name="Group 21" id="21"/>
          <p:cNvGrpSpPr/>
          <p:nvPr/>
        </p:nvGrpSpPr>
        <p:grpSpPr>
          <a:xfrm rot="0">
            <a:off x="12475369" y="2816126"/>
            <a:ext cx="4820096" cy="283517"/>
            <a:chOff x="0" y="0"/>
            <a:chExt cx="6426795" cy="378023"/>
          </a:xfrm>
        </p:grpSpPr>
        <p:sp>
          <p:nvSpPr>
            <p:cNvPr name="Freeform 22" id="22"/>
            <p:cNvSpPr/>
            <p:nvPr/>
          </p:nvSpPr>
          <p:spPr>
            <a:xfrm flipH="false" flipV="false" rot="0">
              <a:off x="0" y="0"/>
              <a:ext cx="6426835" cy="378079"/>
            </a:xfrm>
            <a:custGeom>
              <a:avLst/>
              <a:gdLst/>
              <a:ahLst/>
              <a:cxnLst/>
              <a:rect r="r" b="b" t="t" l="l"/>
              <a:pathLst>
                <a:path h="378079" w="6426835">
                  <a:moveTo>
                    <a:pt x="0" y="56769"/>
                  </a:moveTo>
                  <a:cubicBezTo>
                    <a:pt x="0" y="25400"/>
                    <a:pt x="25400" y="0"/>
                    <a:pt x="56769" y="0"/>
                  </a:cubicBezTo>
                  <a:lnTo>
                    <a:pt x="6370066" y="0"/>
                  </a:lnTo>
                  <a:cubicBezTo>
                    <a:pt x="6401435" y="0"/>
                    <a:pt x="6426835" y="25400"/>
                    <a:pt x="6426835" y="56769"/>
                  </a:cubicBezTo>
                  <a:lnTo>
                    <a:pt x="6426835" y="321310"/>
                  </a:lnTo>
                  <a:cubicBezTo>
                    <a:pt x="6426835" y="352679"/>
                    <a:pt x="6401435" y="378079"/>
                    <a:pt x="6370066" y="378079"/>
                  </a:cubicBezTo>
                  <a:lnTo>
                    <a:pt x="56769" y="378079"/>
                  </a:lnTo>
                  <a:cubicBezTo>
                    <a:pt x="25400" y="378079"/>
                    <a:pt x="0" y="352679"/>
                    <a:pt x="0" y="321310"/>
                  </a:cubicBezTo>
                  <a:close/>
                </a:path>
              </a:pathLst>
            </a:custGeom>
            <a:solidFill>
              <a:srgbClr val="3B3C3E"/>
            </a:solidFill>
            <a:ln w="12700">
              <a:solidFill>
                <a:srgbClr val="000000"/>
              </a:solidFill>
            </a:ln>
          </p:spPr>
        </p:sp>
      </p:grpSp>
      <p:grpSp>
        <p:nvGrpSpPr>
          <p:cNvPr name="Group 23" id="23"/>
          <p:cNvGrpSpPr/>
          <p:nvPr/>
        </p:nvGrpSpPr>
        <p:grpSpPr>
          <a:xfrm rot="0">
            <a:off x="12050166" y="2532534"/>
            <a:ext cx="850553" cy="850552"/>
            <a:chOff x="0" y="0"/>
            <a:chExt cx="1134070" cy="1134070"/>
          </a:xfrm>
        </p:grpSpPr>
        <p:sp>
          <p:nvSpPr>
            <p:cNvPr name="Freeform 24" id="24"/>
            <p:cNvSpPr/>
            <p:nvPr/>
          </p:nvSpPr>
          <p:spPr>
            <a:xfrm flipH="false" flipV="false" rot="0">
              <a:off x="0" y="0"/>
              <a:ext cx="1134110" cy="1134110"/>
            </a:xfrm>
            <a:custGeom>
              <a:avLst/>
              <a:gdLst/>
              <a:ahLst/>
              <a:cxnLst/>
              <a:rect r="r" b="b" t="t" l="l"/>
              <a:pathLst>
                <a:path h="1134110" w="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3B3C3E"/>
            </a:solidFill>
            <a:ln w="12700">
              <a:solidFill>
                <a:srgbClr val="000000"/>
              </a:solidFill>
            </a:ln>
          </p:spPr>
        </p:sp>
      </p:grpSp>
      <p:sp>
        <p:nvSpPr>
          <p:cNvPr name="Freeform 25" id="25" descr="preencoded.png"/>
          <p:cNvSpPr/>
          <p:nvPr/>
        </p:nvSpPr>
        <p:spPr>
          <a:xfrm flipH="false" flipV="false" rot="0">
            <a:off x="12262842" y="2745209"/>
            <a:ext cx="425203" cy="425203"/>
          </a:xfrm>
          <a:custGeom>
            <a:avLst/>
            <a:gdLst/>
            <a:ahLst/>
            <a:cxnLst/>
            <a:rect r="r" b="b" t="t" l="l"/>
            <a:pathLst>
              <a:path h="425203" w="425203">
                <a:moveTo>
                  <a:pt x="0" y="0"/>
                </a:moveTo>
                <a:lnTo>
                  <a:pt x="425203" y="0"/>
                </a:lnTo>
                <a:lnTo>
                  <a:pt x="425203" y="425202"/>
                </a:lnTo>
                <a:lnTo>
                  <a:pt x="0" y="42520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6" id="26"/>
          <p:cNvSpPr txBox="true"/>
          <p:nvPr/>
        </p:nvSpPr>
        <p:spPr>
          <a:xfrm rot="0">
            <a:off x="12333685" y="3628579"/>
            <a:ext cx="4252912" cy="569714"/>
          </a:xfrm>
          <a:prstGeom prst="rect">
            <a:avLst/>
          </a:prstGeom>
        </p:spPr>
        <p:txBody>
          <a:bodyPr anchor="t" rtlCol="false" tIns="0" lIns="0" bIns="0" rIns="0">
            <a:spAutoFit/>
          </a:bodyPr>
          <a:lstStyle/>
          <a:p>
            <a:pPr algn="l">
              <a:lnSpc>
                <a:spcPts val="4125"/>
              </a:lnSpc>
            </a:pPr>
            <a:r>
              <a:rPr lang="en-US" sz="3312" b="true">
                <a:solidFill>
                  <a:srgbClr val="C2C4B5"/>
                </a:solidFill>
                <a:latin typeface="Arimo Bold"/>
                <a:ea typeface="Arimo Bold"/>
                <a:cs typeface="Arimo Bold"/>
                <a:sym typeface="Arimo Bold"/>
              </a:rPr>
              <a:t>Why Use Branches?</a:t>
            </a:r>
          </a:p>
        </p:txBody>
      </p:sp>
      <p:sp>
        <p:nvSpPr>
          <p:cNvPr name="TextBox 27" id="27"/>
          <p:cNvSpPr txBox="true"/>
          <p:nvPr/>
        </p:nvSpPr>
        <p:spPr>
          <a:xfrm rot="0">
            <a:off x="12333685" y="4273154"/>
            <a:ext cx="4678413" cy="3724275"/>
          </a:xfrm>
          <a:prstGeom prst="rect">
            <a:avLst/>
          </a:prstGeom>
        </p:spPr>
        <p:txBody>
          <a:bodyPr anchor="t" rtlCol="false" tIns="0" lIns="0" bIns="0" rIns="0">
            <a:spAutoFit/>
          </a:bodyPr>
          <a:lstStyle/>
          <a:p>
            <a:pPr algn="l">
              <a:lnSpc>
                <a:spcPts val="3562"/>
              </a:lnSpc>
            </a:pPr>
            <a:r>
              <a:rPr lang="en-US" sz="2187">
                <a:solidFill>
                  <a:srgbClr val="C2C4B5"/>
                </a:solidFill>
                <a:latin typeface="Bitter"/>
                <a:ea typeface="Bitter"/>
                <a:cs typeface="Bitter"/>
                <a:sym typeface="Bitter"/>
              </a:rPr>
              <a:t>Branches are fundamental for non-linear development. They enable multiple developers to work on different features simultaneously, integrate changes safely, and manage releases effectively, making them indispensable for team-based projects.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1012"/>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1D1F"/>
            </a:solidFill>
            <a:ln w="12700">
              <a:solidFill>
                <a:srgbClr val="000000"/>
              </a:solidFill>
            </a:ln>
          </p:spPr>
        </p:sp>
      </p:grpSp>
      <p:sp>
        <p:nvSpPr>
          <p:cNvPr name="TextBox 6" id="6"/>
          <p:cNvSpPr txBox="true"/>
          <p:nvPr/>
        </p:nvSpPr>
        <p:spPr>
          <a:xfrm rot="0">
            <a:off x="826442" y="601713"/>
            <a:ext cx="8000405" cy="785515"/>
          </a:xfrm>
          <a:prstGeom prst="rect">
            <a:avLst/>
          </a:prstGeom>
        </p:spPr>
        <p:txBody>
          <a:bodyPr anchor="t" rtlCol="false" tIns="0" lIns="0" bIns="0" rIns="0">
            <a:spAutoFit/>
          </a:bodyPr>
          <a:lstStyle/>
          <a:p>
            <a:pPr algn="l">
              <a:lnSpc>
                <a:spcPts val="5750"/>
              </a:lnSpc>
            </a:pPr>
            <a:r>
              <a:rPr lang="en-US" sz="4625" b="true">
                <a:solidFill>
                  <a:srgbClr val="E1E5CD"/>
                </a:solidFill>
                <a:latin typeface="Arimo Bold"/>
                <a:ea typeface="Arimo Bold"/>
                <a:cs typeface="Arimo Bold"/>
                <a:sym typeface="Arimo Bold"/>
              </a:rPr>
              <a:t>Merging Changes: `git merge`</a:t>
            </a:r>
          </a:p>
        </p:txBody>
      </p:sp>
      <p:grpSp>
        <p:nvGrpSpPr>
          <p:cNvPr name="Group 7" id="7"/>
          <p:cNvGrpSpPr>
            <a:grpSpLocks noChangeAspect="true"/>
          </p:cNvGrpSpPr>
          <p:nvPr/>
        </p:nvGrpSpPr>
        <p:grpSpPr>
          <a:xfrm rot="0">
            <a:off x="826442" y="2007096"/>
            <a:ext cx="6308377" cy="6308377"/>
            <a:chOff x="0" y="0"/>
            <a:chExt cx="8411170" cy="8411170"/>
          </a:xfrm>
        </p:grpSpPr>
        <p:sp>
          <p:nvSpPr>
            <p:cNvPr name="Freeform 8" id="8" descr="preencoded.png"/>
            <p:cNvSpPr/>
            <p:nvPr/>
          </p:nvSpPr>
          <p:spPr>
            <a:xfrm flipH="false" flipV="false" rot="0">
              <a:off x="0" y="0"/>
              <a:ext cx="8411210" cy="8411210"/>
            </a:xfrm>
            <a:custGeom>
              <a:avLst/>
              <a:gdLst/>
              <a:ahLst/>
              <a:cxnLst/>
              <a:rect r="r" b="b" t="t" l="l"/>
              <a:pathLst>
                <a:path h="8411210" w="8411210">
                  <a:moveTo>
                    <a:pt x="0" y="0"/>
                  </a:moveTo>
                  <a:lnTo>
                    <a:pt x="8411210" y="0"/>
                  </a:lnTo>
                  <a:lnTo>
                    <a:pt x="8411210" y="8411210"/>
                  </a:lnTo>
                  <a:lnTo>
                    <a:pt x="0" y="8411210"/>
                  </a:lnTo>
                  <a:lnTo>
                    <a:pt x="0" y="0"/>
                  </a:lnTo>
                  <a:close/>
                </a:path>
              </a:pathLst>
            </a:custGeom>
            <a:blipFill>
              <a:blip r:embed="rId3"/>
              <a:stretch>
                <a:fillRect l="0" t="0" r="0" b="0"/>
              </a:stretch>
            </a:blipFill>
          </p:spPr>
        </p:sp>
      </p:grpSp>
      <p:sp>
        <p:nvSpPr>
          <p:cNvPr name="TextBox 9" id="9"/>
          <p:cNvSpPr txBox="true"/>
          <p:nvPr/>
        </p:nvSpPr>
        <p:spPr>
          <a:xfrm rot="0">
            <a:off x="7720310" y="1939379"/>
            <a:ext cx="3872061" cy="480864"/>
          </a:xfrm>
          <a:prstGeom prst="rect">
            <a:avLst/>
          </a:prstGeom>
        </p:spPr>
        <p:txBody>
          <a:bodyPr anchor="t" rtlCol="false" tIns="0" lIns="0" bIns="0" rIns="0">
            <a:spAutoFit/>
          </a:bodyPr>
          <a:lstStyle/>
          <a:p>
            <a:pPr algn="l">
              <a:lnSpc>
                <a:spcPts val="3437"/>
              </a:lnSpc>
            </a:pPr>
            <a:r>
              <a:rPr lang="en-US" sz="2750" b="true">
                <a:solidFill>
                  <a:srgbClr val="E1E5CD"/>
                </a:solidFill>
                <a:latin typeface="Arimo Bold"/>
                <a:ea typeface="Arimo Bold"/>
                <a:cs typeface="Arimo Bold"/>
                <a:sym typeface="Arimo Bold"/>
              </a:rPr>
              <a:t>Bringing Work Together</a:t>
            </a:r>
          </a:p>
        </p:txBody>
      </p:sp>
      <p:sp>
        <p:nvSpPr>
          <p:cNvPr name="TextBox 10" id="10"/>
          <p:cNvSpPr txBox="true"/>
          <p:nvPr/>
        </p:nvSpPr>
        <p:spPr>
          <a:xfrm rot="0">
            <a:off x="7720310" y="2570560"/>
            <a:ext cx="9750624" cy="879574"/>
          </a:xfrm>
          <a:prstGeom prst="rect">
            <a:avLst/>
          </a:prstGeom>
        </p:spPr>
        <p:txBody>
          <a:bodyPr anchor="t" rtlCol="false" tIns="0" lIns="0" bIns="0" rIns="0">
            <a:spAutoFit/>
          </a:bodyPr>
          <a:lstStyle/>
          <a:p>
            <a:pPr algn="l">
              <a:lnSpc>
                <a:spcPts val="2937"/>
              </a:lnSpc>
            </a:pPr>
            <a:r>
              <a:rPr lang="en-US" sz="1812">
                <a:solidFill>
                  <a:srgbClr val="C2C4B5"/>
                </a:solidFill>
                <a:latin typeface="Bitter"/>
                <a:ea typeface="Bitter"/>
                <a:cs typeface="Bitter"/>
                <a:sym typeface="Bitter"/>
              </a:rPr>
              <a:t>Once a feature or fix developed on a separate branch is complete and tested, git merge is used to integrate those changes back into a target branch, typically main or develop.</a:t>
            </a:r>
          </a:p>
        </p:txBody>
      </p:sp>
      <p:grpSp>
        <p:nvGrpSpPr>
          <p:cNvPr name="Group 11" id="11"/>
          <p:cNvGrpSpPr/>
          <p:nvPr/>
        </p:nvGrpSpPr>
        <p:grpSpPr>
          <a:xfrm rot="0">
            <a:off x="7706022" y="3701504"/>
            <a:ext cx="9779199" cy="2570709"/>
            <a:chOff x="0" y="0"/>
            <a:chExt cx="13038932" cy="3427612"/>
          </a:xfrm>
        </p:grpSpPr>
        <p:sp>
          <p:nvSpPr>
            <p:cNvPr name="Freeform 12" id="12"/>
            <p:cNvSpPr/>
            <p:nvPr/>
          </p:nvSpPr>
          <p:spPr>
            <a:xfrm flipH="false" flipV="false" rot="0">
              <a:off x="19050" y="19050"/>
              <a:ext cx="13000864" cy="3389503"/>
            </a:xfrm>
            <a:custGeom>
              <a:avLst/>
              <a:gdLst/>
              <a:ahLst/>
              <a:cxnLst/>
              <a:rect r="r" b="b" t="t" l="l"/>
              <a:pathLst>
                <a:path h="3389503" w="13000864">
                  <a:moveTo>
                    <a:pt x="0" y="47244"/>
                  </a:moveTo>
                  <a:cubicBezTo>
                    <a:pt x="0" y="21082"/>
                    <a:pt x="21336" y="0"/>
                    <a:pt x="47625" y="0"/>
                  </a:cubicBezTo>
                  <a:lnTo>
                    <a:pt x="12953238" y="0"/>
                  </a:lnTo>
                  <a:cubicBezTo>
                    <a:pt x="12979527" y="0"/>
                    <a:pt x="13000864" y="21082"/>
                    <a:pt x="13000864" y="47244"/>
                  </a:cubicBezTo>
                  <a:lnTo>
                    <a:pt x="13000864" y="3342259"/>
                  </a:lnTo>
                  <a:cubicBezTo>
                    <a:pt x="13000864" y="3368294"/>
                    <a:pt x="12979527" y="3389503"/>
                    <a:pt x="12953238" y="3389503"/>
                  </a:cubicBezTo>
                  <a:lnTo>
                    <a:pt x="47625" y="3389503"/>
                  </a:lnTo>
                  <a:cubicBezTo>
                    <a:pt x="21336" y="3389503"/>
                    <a:pt x="0" y="3368421"/>
                    <a:pt x="0" y="3342259"/>
                  </a:cubicBezTo>
                  <a:close/>
                </a:path>
              </a:pathLst>
            </a:custGeom>
            <a:solidFill>
              <a:srgbClr val="1C1D1F"/>
            </a:solidFill>
            <a:ln w="12700">
              <a:solidFill>
                <a:srgbClr val="000000"/>
              </a:solidFill>
            </a:ln>
          </p:spPr>
        </p:sp>
        <p:sp>
          <p:nvSpPr>
            <p:cNvPr name="Freeform 13" id="13"/>
            <p:cNvSpPr/>
            <p:nvPr/>
          </p:nvSpPr>
          <p:spPr>
            <a:xfrm flipH="false" flipV="false" rot="0">
              <a:off x="0" y="0"/>
              <a:ext cx="13038964" cy="3427603"/>
            </a:xfrm>
            <a:custGeom>
              <a:avLst/>
              <a:gdLst/>
              <a:ahLst/>
              <a:cxnLst/>
              <a:rect r="r" b="b" t="t" l="l"/>
              <a:pathLst>
                <a:path h="3427603" w="13038964">
                  <a:moveTo>
                    <a:pt x="0" y="66294"/>
                  </a:moveTo>
                  <a:cubicBezTo>
                    <a:pt x="0" y="29464"/>
                    <a:pt x="29972" y="0"/>
                    <a:pt x="66675" y="0"/>
                  </a:cubicBezTo>
                  <a:lnTo>
                    <a:pt x="12972288" y="0"/>
                  </a:lnTo>
                  <a:lnTo>
                    <a:pt x="12972288" y="19050"/>
                  </a:lnTo>
                  <a:lnTo>
                    <a:pt x="12972288" y="0"/>
                  </a:lnTo>
                  <a:cubicBezTo>
                    <a:pt x="13008990" y="0"/>
                    <a:pt x="13038964" y="29464"/>
                    <a:pt x="13038964" y="66294"/>
                  </a:cubicBezTo>
                  <a:lnTo>
                    <a:pt x="13019914" y="66294"/>
                  </a:lnTo>
                  <a:lnTo>
                    <a:pt x="13038964" y="66294"/>
                  </a:lnTo>
                  <a:lnTo>
                    <a:pt x="13038964" y="3361309"/>
                  </a:lnTo>
                  <a:lnTo>
                    <a:pt x="13019914" y="3361309"/>
                  </a:lnTo>
                  <a:lnTo>
                    <a:pt x="13038964" y="3361309"/>
                  </a:lnTo>
                  <a:cubicBezTo>
                    <a:pt x="13038964" y="3398012"/>
                    <a:pt x="13008990" y="3427603"/>
                    <a:pt x="12972288" y="3427603"/>
                  </a:cubicBezTo>
                  <a:lnTo>
                    <a:pt x="12972288" y="3408553"/>
                  </a:lnTo>
                  <a:lnTo>
                    <a:pt x="12972288" y="3427603"/>
                  </a:lnTo>
                  <a:lnTo>
                    <a:pt x="66675" y="3427603"/>
                  </a:lnTo>
                  <a:lnTo>
                    <a:pt x="66675" y="3408553"/>
                  </a:lnTo>
                  <a:lnTo>
                    <a:pt x="66675" y="3427603"/>
                  </a:lnTo>
                  <a:cubicBezTo>
                    <a:pt x="29972" y="3427603"/>
                    <a:pt x="0" y="3398139"/>
                    <a:pt x="0" y="3361309"/>
                  </a:cubicBezTo>
                  <a:lnTo>
                    <a:pt x="0" y="66294"/>
                  </a:lnTo>
                  <a:lnTo>
                    <a:pt x="19050" y="66294"/>
                  </a:lnTo>
                  <a:lnTo>
                    <a:pt x="0" y="66294"/>
                  </a:lnTo>
                  <a:moveTo>
                    <a:pt x="38100" y="66294"/>
                  </a:moveTo>
                  <a:lnTo>
                    <a:pt x="38100" y="3361309"/>
                  </a:lnTo>
                  <a:lnTo>
                    <a:pt x="19050" y="3361309"/>
                  </a:lnTo>
                  <a:lnTo>
                    <a:pt x="38100" y="3361309"/>
                  </a:lnTo>
                  <a:cubicBezTo>
                    <a:pt x="38100" y="3376676"/>
                    <a:pt x="50800" y="3389503"/>
                    <a:pt x="66675" y="3389503"/>
                  </a:cubicBezTo>
                  <a:lnTo>
                    <a:pt x="12972288" y="3389503"/>
                  </a:lnTo>
                  <a:cubicBezTo>
                    <a:pt x="12988163" y="3389503"/>
                    <a:pt x="13000863" y="3376803"/>
                    <a:pt x="13000863" y="3361309"/>
                  </a:cubicBezTo>
                  <a:lnTo>
                    <a:pt x="13000863" y="66294"/>
                  </a:lnTo>
                  <a:cubicBezTo>
                    <a:pt x="13000863" y="50927"/>
                    <a:pt x="12988163" y="38100"/>
                    <a:pt x="12972288" y="38100"/>
                  </a:cubicBezTo>
                  <a:lnTo>
                    <a:pt x="66675" y="38100"/>
                  </a:lnTo>
                  <a:lnTo>
                    <a:pt x="66675" y="19050"/>
                  </a:lnTo>
                  <a:lnTo>
                    <a:pt x="66675" y="38100"/>
                  </a:lnTo>
                  <a:cubicBezTo>
                    <a:pt x="50800" y="38100"/>
                    <a:pt x="38100" y="50800"/>
                    <a:pt x="38100" y="66294"/>
                  </a:cubicBezTo>
                  <a:close/>
                </a:path>
              </a:pathLst>
            </a:custGeom>
            <a:solidFill>
              <a:srgbClr val="545557"/>
            </a:solidFill>
            <a:ln w="12700">
              <a:solidFill>
                <a:srgbClr val="000000"/>
              </a:solidFill>
            </a:ln>
          </p:spPr>
        </p:sp>
      </p:grpSp>
      <p:grpSp>
        <p:nvGrpSpPr>
          <p:cNvPr name="Group 14" id="14"/>
          <p:cNvGrpSpPr>
            <a:grpSpLocks noChangeAspect="true"/>
          </p:cNvGrpSpPr>
          <p:nvPr/>
        </p:nvGrpSpPr>
        <p:grpSpPr>
          <a:xfrm rot="0">
            <a:off x="7607201" y="3602682"/>
            <a:ext cx="283369" cy="283369"/>
            <a:chOff x="0" y="0"/>
            <a:chExt cx="377825" cy="377825"/>
          </a:xfrm>
        </p:grpSpPr>
        <p:sp>
          <p:nvSpPr>
            <p:cNvPr name="Freeform 15" id="15" descr="preencoded.png"/>
            <p:cNvSpPr/>
            <p:nvPr/>
          </p:nvSpPr>
          <p:spPr>
            <a:xfrm flipH="false" flipV="false" rot="0">
              <a:off x="0" y="0"/>
              <a:ext cx="377825" cy="377825"/>
            </a:xfrm>
            <a:custGeom>
              <a:avLst/>
              <a:gdLst/>
              <a:ahLst/>
              <a:cxnLst/>
              <a:rect r="r" b="b" t="t" l="l"/>
              <a:pathLst>
                <a:path h="377825" w="377825">
                  <a:moveTo>
                    <a:pt x="0" y="0"/>
                  </a:moveTo>
                  <a:lnTo>
                    <a:pt x="377825" y="0"/>
                  </a:lnTo>
                  <a:lnTo>
                    <a:pt x="377825" y="377825"/>
                  </a:lnTo>
                  <a:lnTo>
                    <a:pt x="0" y="377825"/>
                  </a:lnTo>
                  <a:lnTo>
                    <a:pt x="0" y="0"/>
                  </a:lnTo>
                  <a:close/>
                </a:path>
              </a:pathLst>
            </a:custGeom>
            <a:blipFill>
              <a:blip r:embed="rId4"/>
              <a:stretch>
                <a:fillRect l="0" t="0" r="0" b="0"/>
              </a:stretch>
            </a:blipFill>
          </p:spPr>
        </p:sp>
      </p:grpSp>
      <p:grpSp>
        <p:nvGrpSpPr>
          <p:cNvPr name="Group 16" id="16"/>
          <p:cNvGrpSpPr>
            <a:grpSpLocks noChangeAspect="true"/>
          </p:cNvGrpSpPr>
          <p:nvPr/>
        </p:nvGrpSpPr>
        <p:grpSpPr>
          <a:xfrm rot="0">
            <a:off x="17300674" y="6087666"/>
            <a:ext cx="283369" cy="283369"/>
            <a:chOff x="0" y="0"/>
            <a:chExt cx="377825" cy="377825"/>
          </a:xfrm>
        </p:grpSpPr>
        <p:sp>
          <p:nvSpPr>
            <p:cNvPr name="Freeform 17" id="17" descr="preencoded.png"/>
            <p:cNvSpPr/>
            <p:nvPr/>
          </p:nvSpPr>
          <p:spPr>
            <a:xfrm flipH="false" flipV="false" rot="0">
              <a:off x="0" y="0"/>
              <a:ext cx="377825" cy="377825"/>
            </a:xfrm>
            <a:custGeom>
              <a:avLst/>
              <a:gdLst/>
              <a:ahLst/>
              <a:cxnLst/>
              <a:rect r="r" b="b" t="t" l="l"/>
              <a:pathLst>
                <a:path h="377825" w="377825">
                  <a:moveTo>
                    <a:pt x="0" y="0"/>
                  </a:moveTo>
                  <a:lnTo>
                    <a:pt x="377825" y="0"/>
                  </a:lnTo>
                  <a:lnTo>
                    <a:pt x="377825" y="377825"/>
                  </a:lnTo>
                  <a:lnTo>
                    <a:pt x="0" y="377825"/>
                  </a:lnTo>
                  <a:lnTo>
                    <a:pt x="0" y="0"/>
                  </a:lnTo>
                  <a:close/>
                </a:path>
              </a:pathLst>
            </a:custGeom>
            <a:blipFill>
              <a:blip r:embed="rId5"/>
              <a:stretch>
                <a:fillRect l="0" t="0" r="0" b="0"/>
              </a:stretch>
            </a:blipFill>
          </p:spPr>
        </p:sp>
      </p:grpSp>
      <p:sp>
        <p:nvSpPr>
          <p:cNvPr name="TextBox 18" id="18"/>
          <p:cNvSpPr txBox="true"/>
          <p:nvPr/>
        </p:nvSpPr>
        <p:spPr>
          <a:xfrm rot="0">
            <a:off x="8103096" y="4070002"/>
            <a:ext cx="2951709" cy="397371"/>
          </a:xfrm>
          <a:prstGeom prst="rect">
            <a:avLst/>
          </a:prstGeom>
        </p:spPr>
        <p:txBody>
          <a:bodyPr anchor="t" rtlCol="false" tIns="0" lIns="0" bIns="0" rIns="0">
            <a:spAutoFit/>
          </a:bodyPr>
          <a:lstStyle/>
          <a:p>
            <a:pPr algn="l">
              <a:lnSpc>
                <a:spcPts val="2875"/>
              </a:lnSpc>
            </a:pPr>
            <a:r>
              <a:rPr lang="en-US" sz="2312" b="true">
                <a:solidFill>
                  <a:srgbClr val="C2C4B5"/>
                </a:solidFill>
                <a:latin typeface="Arimo Bold"/>
                <a:ea typeface="Arimo Bold"/>
                <a:cs typeface="Arimo Bold"/>
                <a:sym typeface="Arimo Bold"/>
              </a:rPr>
              <a:t>Seamless Integration</a:t>
            </a:r>
          </a:p>
        </p:txBody>
      </p:sp>
      <p:sp>
        <p:nvSpPr>
          <p:cNvPr name="TextBox 19" id="19"/>
          <p:cNvSpPr txBox="true"/>
          <p:nvPr/>
        </p:nvSpPr>
        <p:spPr>
          <a:xfrm rot="0">
            <a:off x="8103096" y="4617690"/>
            <a:ext cx="8985051" cy="1257449"/>
          </a:xfrm>
          <a:prstGeom prst="rect">
            <a:avLst/>
          </a:prstGeom>
        </p:spPr>
        <p:txBody>
          <a:bodyPr anchor="t" rtlCol="false" tIns="0" lIns="0" bIns="0" rIns="0">
            <a:spAutoFit/>
          </a:bodyPr>
          <a:lstStyle/>
          <a:p>
            <a:pPr algn="l">
              <a:lnSpc>
                <a:spcPts val="2937"/>
              </a:lnSpc>
            </a:pPr>
            <a:r>
              <a:rPr lang="en-US" sz="1812">
                <a:solidFill>
                  <a:srgbClr val="C2C4B5"/>
                </a:solidFill>
                <a:latin typeface="Bitter"/>
                <a:ea typeface="Bitter"/>
                <a:cs typeface="Bitter"/>
                <a:sym typeface="Bitter"/>
              </a:rPr>
              <a:t>First, switch to the target branch you want to merge into: git checkout main. Then, merge the completed branch: git merge feature-x. Git will attempt to combine the histories automatically.</a:t>
            </a:r>
          </a:p>
        </p:txBody>
      </p:sp>
      <p:grpSp>
        <p:nvGrpSpPr>
          <p:cNvPr name="Group 20" id="20"/>
          <p:cNvGrpSpPr/>
          <p:nvPr/>
        </p:nvGrpSpPr>
        <p:grpSpPr>
          <a:xfrm rot="0">
            <a:off x="7706022" y="6479679"/>
            <a:ext cx="9779199" cy="2910482"/>
            <a:chOff x="0" y="0"/>
            <a:chExt cx="13038932" cy="3880643"/>
          </a:xfrm>
        </p:grpSpPr>
        <p:sp>
          <p:nvSpPr>
            <p:cNvPr name="Freeform 21" id="21"/>
            <p:cNvSpPr/>
            <p:nvPr/>
          </p:nvSpPr>
          <p:spPr>
            <a:xfrm flipH="false" flipV="false" rot="0">
              <a:off x="19050" y="19050"/>
              <a:ext cx="13000737" cy="3842512"/>
            </a:xfrm>
            <a:custGeom>
              <a:avLst/>
              <a:gdLst/>
              <a:ahLst/>
              <a:cxnLst/>
              <a:rect r="r" b="b" t="t" l="l"/>
              <a:pathLst>
                <a:path h="3842512" w="13000737">
                  <a:moveTo>
                    <a:pt x="0" y="47244"/>
                  </a:moveTo>
                  <a:cubicBezTo>
                    <a:pt x="0" y="21082"/>
                    <a:pt x="21336" y="0"/>
                    <a:pt x="47498" y="0"/>
                  </a:cubicBezTo>
                  <a:lnTo>
                    <a:pt x="12953238" y="0"/>
                  </a:lnTo>
                  <a:cubicBezTo>
                    <a:pt x="12979527" y="0"/>
                    <a:pt x="13000737" y="21082"/>
                    <a:pt x="13000737" y="47244"/>
                  </a:cubicBezTo>
                  <a:lnTo>
                    <a:pt x="13000737" y="3795268"/>
                  </a:lnTo>
                  <a:cubicBezTo>
                    <a:pt x="13000737" y="3821303"/>
                    <a:pt x="12979400" y="3842512"/>
                    <a:pt x="12953238" y="3842512"/>
                  </a:cubicBezTo>
                  <a:lnTo>
                    <a:pt x="47498" y="3842512"/>
                  </a:lnTo>
                  <a:cubicBezTo>
                    <a:pt x="21209" y="3842512"/>
                    <a:pt x="0" y="3821430"/>
                    <a:pt x="0" y="3795268"/>
                  </a:cubicBezTo>
                  <a:close/>
                </a:path>
              </a:pathLst>
            </a:custGeom>
            <a:solidFill>
              <a:srgbClr val="1C1D1F"/>
            </a:solidFill>
            <a:ln w="12700">
              <a:solidFill>
                <a:srgbClr val="000000"/>
              </a:solidFill>
            </a:ln>
          </p:spPr>
        </p:sp>
        <p:sp>
          <p:nvSpPr>
            <p:cNvPr name="Freeform 22" id="22"/>
            <p:cNvSpPr/>
            <p:nvPr/>
          </p:nvSpPr>
          <p:spPr>
            <a:xfrm flipH="false" flipV="false" rot="0">
              <a:off x="0" y="0"/>
              <a:ext cx="13038837" cy="3880612"/>
            </a:xfrm>
            <a:custGeom>
              <a:avLst/>
              <a:gdLst/>
              <a:ahLst/>
              <a:cxnLst/>
              <a:rect r="r" b="b" t="t" l="l"/>
              <a:pathLst>
                <a:path h="3880612" w="13038837">
                  <a:moveTo>
                    <a:pt x="0" y="66294"/>
                  </a:moveTo>
                  <a:cubicBezTo>
                    <a:pt x="0" y="29591"/>
                    <a:pt x="29972" y="0"/>
                    <a:pt x="66548" y="0"/>
                  </a:cubicBezTo>
                  <a:lnTo>
                    <a:pt x="12972288" y="0"/>
                  </a:lnTo>
                  <a:lnTo>
                    <a:pt x="12972288" y="19050"/>
                  </a:lnTo>
                  <a:lnTo>
                    <a:pt x="12972288" y="0"/>
                  </a:lnTo>
                  <a:cubicBezTo>
                    <a:pt x="13008992" y="0"/>
                    <a:pt x="13038837" y="29591"/>
                    <a:pt x="13038837" y="66294"/>
                  </a:cubicBezTo>
                  <a:lnTo>
                    <a:pt x="13019787" y="66294"/>
                  </a:lnTo>
                  <a:lnTo>
                    <a:pt x="13038837" y="66294"/>
                  </a:lnTo>
                  <a:lnTo>
                    <a:pt x="13038837" y="3814318"/>
                  </a:lnTo>
                  <a:lnTo>
                    <a:pt x="13019787" y="3814318"/>
                  </a:lnTo>
                  <a:lnTo>
                    <a:pt x="13038837" y="3814318"/>
                  </a:lnTo>
                  <a:cubicBezTo>
                    <a:pt x="13038837" y="3851021"/>
                    <a:pt x="13008865" y="3880612"/>
                    <a:pt x="12972288" y="3880612"/>
                  </a:cubicBezTo>
                  <a:lnTo>
                    <a:pt x="12972288" y="3861562"/>
                  </a:lnTo>
                  <a:lnTo>
                    <a:pt x="12972288" y="3880612"/>
                  </a:lnTo>
                  <a:lnTo>
                    <a:pt x="66548" y="3880612"/>
                  </a:lnTo>
                  <a:lnTo>
                    <a:pt x="66548" y="3861562"/>
                  </a:lnTo>
                  <a:lnTo>
                    <a:pt x="66548" y="3880612"/>
                  </a:lnTo>
                  <a:cubicBezTo>
                    <a:pt x="29845" y="3880612"/>
                    <a:pt x="0" y="3851021"/>
                    <a:pt x="0" y="3814318"/>
                  </a:cubicBezTo>
                  <a:lnTo>
                    <a:pt x="0" y="66294"/>
                  </a:lnTo>
                  <a:lnTo>
                    <a:pt x="19050" y="66294"/>
                  </a:lnTo>
                  <a:lnTo>
                    <a:pt x="0" y="66294"/>
                  </a:lnTo>
                  <a:moveTo>
                    <a:pt x="38100" y="66294"/>
                  </a:moveTo>
                  <a:lnTo>
                    <a:pt x="38100" y="3814318"/>
                  </a:lnTo>
                  <a:lnTo>
                    <a:pt x="19050" y="3814318"/>
                  </a:lnTo>
                  <a:lnTo>
                    <a:pt x="38100" y="3814318"/>
                  </a:lnTo>
                  <a:cubicBezTo>
                    <a:pt x="38100" y="3829812"/>
                    <a:pt x="50800" y="3842512"/>
                    <a:pt x="66548" y="3842512"/>
                  </a:cubicBezTo>
                  <a:lnTo>
                    <a:pt x="12972288" y="3842512"/>
                  </a:lnTo>
                  <a:cubicBezTo>
                    <a:pt x="12988163" y="3842512"/>
                    <a:pt x="13000736" y="3829812"/>
                    <a:pt x="13000736" y="3814318"/>
                  </a:cubicBezTo>
                  <a:lnTo>
                    <a:pt x="13000736" y="66294"/>
                  </a:lnTo>
                  <a:cubicBezTo>
                    <a:pt x="13000736" y="50800"/>
                    <a:pt x="12988036" y="38100"/>
                    <a:pt x="12972288" y="38100"/>
                  </a:cubicBezTo>
                  <a:lnTo>
                    <a:pt x="66548" y="38100"/>
                  </a:lnTo>
                  <a:lnTo>
                    <a:pt x="66548" y="19050"/>
                  </a:lnTo>
                  <a:lnTo>
                    <a:pt x="66548" y="38100"/>
                  </a:lnTo>
                  <a:cubicBezTo>
                    <a:pt x="50800" y="38100"/>
                    <a:pt x="38100" y="50800"/>
                    <a:pt x="38100" y="66294"/>
                  </a:cubicBezTo>
                  <a:close/>
                </a:path>
              </a:pathLst>
            </a:custGeom>
            <a:solidFill>
              <a:srgbClr val="545557"/>
            </a:solidFill>
            <a:ln w="12700">
              <a:solidFill>
                <a:srgbClr val="000000"/>
              </a:solidFill>
            </a:ln>
          </p:spPr>
        </p:sp>
      </p:grpSp>
      <p:grpSp>
        <p:nvGrpSpPr>
          <p:cNvPr name="Group 23" id="23"/>
          <p:cNvGrpSpPr>
            <a:grpSpLocks noChangeAspect="true"/>
          </p:cNvGrpSpPr>
          <p:nvPr/>
        </p:nvGrpSpPr>
        <p:grpSpPr>
          <a:xfrm rot="0">
            <a:off x="7607201" y="6380858"/>
            <a:ext cx="283369" cy="283369"/>
            <a:chOff x="0" y="0"/>
            <a:chExt cx="377825" cy="377825"/>
          </a:xfrm>
        </p:grpSpPr>
        <p:sp>
          <p:nvSpPr>
            <p:cNvPr name="Freeform 24" id="24" descr="preencoded.png"/>
            <p:cNvSpPr/>
            <p:nvPr/>
          </p:nvSpPr>
          <p:spPr>
            <a:xfrm flipH="false" flipV="false" rot="0">
              <a:off x="0" y="0"/>
              <a:ext cx="377825" cy="377825"/>
            </a:xfrm>
            <a:custGeom>
              <a:avLst/>
              <a:gdLst/>
              <a:ahLst/>
              <a:cxnLst/>
              <a:rect r="r" b="b" t="t" l="l"/>
              <a:pathLst>
                <a:path h="377825" w="377825">
                  <a:moveTo>
                    <a:pt x="0" y="0"/>
                  </a:moveTo>
                  <a:lnTo>
                    <a:pt x="377825" y="0"/>
                  </a:lnTo>
                  <a:lnTo>
                    <a:pt x="377825" y="377825"/>
                  </a:lnTo>
                  <a:lnTo>
                    <a:pt x="0" y="377825"/>
                  </a:lnTo>
                  <a:lnTo>
                    <a:pt x="0" y="0"/>
                  </a:lnTo>
                  <a:close/>
                </a:path>
              </a:pathLst>
            </a:custGeom>
            <a:blipFill>
              <a:blip r:embed="rId4"/>
              <a:stretch>
                <a:fillRect l="0" t="0" r="0" b="0"/>
              </a:stretch>
            </a:blipFill>
          </p:spPr>
        </p:sp>
      </p:grpSp>
      <p:grpSp>
        <p:nvGrpSpPr>
          <p:cNvPr name="Group 25" id="25"/>
          <p:cNvGrpSpPr>
            <a:grpSpLocks noChangeAspect="true"/>
          </p:cNvGrpSpPr>
          <p:nvPr/>
        </p:nvGrpSpPr>
        <p:grpSpPr>
          <a:xfrm rot="0">
            <a:off x="17300674" y="9205615"/>
            <a:ext cx="283369" cy="283369"/>
            <a:chOff x="0" y="0"/>
            <a:chExt cx="377825" cy="377825"/>
          </a:xfrm>
        </p:grpSpPr>
        <p:sp>
          <p:nvSpPr>
            <p:cNvPr name="Freeform 26" id="26" descr="preencoded.png"/>
            <p:cNvSpPr/>
            <p:nvPr/>
          </p:nvSpPr>
          <p:spPr>
            <a:xfrm flipH="false" flipV="false" rot="0">
              <a:off x="0" y="0"/>
              <a:ext cx="377825" cy="377825"/>
            </a:xfrm>
            <a:custGeom>
              <a:avLst/>
              <a:gdLst/>
              <a:ahLst/>
              <a:cxnLst/>
              <a:rect r="r" b="b" t="t" l="l"/>
              <a:pathLst>
                <a:path h="377825" w="377825">
                  <a:moveTo>
                    <a:pt x="0" y="0"/>
                  </a:moveTo>
                  <a:lnTo>
                    <a:pt x="377825" y="0"/>
                  </a:lnTo>
                  <a:lnTo>
                    <a:pt x="377825" y="377825"/>
                  </a:lnTo>
                  <a:lnTo>
                    <a:pt x="0" y="377825"/>
                  </a:lnTo>
                  <a:lnTo>
                    <a:pt x="0" y="0"/>
                  </a:lnTo>
                  <a:close/>
                </a:path>
              </a:pathLst>
            </a:custGeom>
            <a:blipFill>
              <a:blip r:embed="rId5"/>
              <a:stretch>
                <a:fillRect l="0" t="0" r="0" b="0"/>
              </a:stretch>
            </a:blipFill>
          </p:spPr>
        </p:sp>
      </p:grpSp>
      <p:sp>
        <p:nvSpPr>
          <p:cNvPr name="TextBox 27" id="27"/>
          <p:cNvSpPr txBox="true"/>
          <p:nvPr/>
        </p:nvSpPr>
        <p:spPr>
          <a:xfrm rot="0">
            <a:off x="8103096" y="6848177"/>
            <a:ext cx="2951709" cy="397371"/>
          </a:xfrm>
          <a:prstGeom prst="rect">
            <a:avLst/>
          </a:prstGeom>
        </p:spPr>
        <p:txBody>
          <a:bodyPr anchor="t" rtlCol="false" tIns="0" lIns="0" bIns="0" rIns="0">
            <a:spAutoFit/>
          </a:bodyPr>
          <a:lstStyle/>
          <a:p>
            <a:pPr algn="l">
              <a:lnSpc>
                <a:spcPts val="2875"/>
              </a:lnSpc>
            </a:pPr>
            <a:r>
              <a:rPr lang="en-US" sz="2312" b="true">
                <a:solidFill>
                  <a:srgbClr val="C2C4B5"/>
                </a:solidFill>
                <a:latin typeface="Arimo Bold"/>
                <a:ea typeface="Arimo Bold"/>
                <a:cs typeface="Arimo Bold"/>
                <a:sym typeface="Arimo Bold"/>
              </a:rPr>
              <a:t>Conflict Resolution</a:t>
            </a:r>
          </a:p>
        </p:txBody>
      </p:sp>
      <p:sp>
        <p:nvSpPr>
          <p:cNvPr name="TextBox 28" id="28"/>
          <p:cNvSpPr txBox="true"/>
          <p:nvPr/>
        </p:nvSpPr>
        <p:spPr>
          <a:xfrm rot="0">
            <a:off x="8103096" y="7395865"/>
            <a:ext cx="8985051" cy="1597224"/>
          </a:xfrm>
          <a:prstGeom prst="rect">
            <a:avLst/>
          </a:prstGeom>
        </p:spPr>
        <p:txBody>
          <a:bodyPr anchor="t" rtlCol="false" tIns="0" lIns="0" bIns="0" rIns="0">
            <a:spAutoFit/>
          </a:bodyPr>
          <a:lstStyle/>
          <a:p>
            <a:pPr algn="l">
              <a:lnSpc>
                <a:spcPts val="2937"/>
              </a:lnSpc>
            </a:pPr>
            <a:r>
              <a:rPr lang="en-US" sz="1812">
                <a:solidFill>
                  <a:srgbClr val="C2C4B5"/>
                </a:solidFill>
                <a:latin typeface="Bitter"/>
                <a:ea typeface="Bitter"/>
                <a:cs typeface="Bitter"/>
                <a:sym typeface="Bitter"/>
              </a:rPr>
              <a:t>If conflicts arise (when the same lines of code are changed differently in both branches), Git will pause the merge and prompt you to resolve them manually. Tools are available to assist in navigating and resolving these discrepancies, ensuring a clean integration.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1012"/>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1D1F"/>
            </a:solidFill>
            <a:ln w="12700">
              <a:solidFill>
                <a:srgbClr val="000000"/>
              </a:solidFill>
            </a:ln>
          </p:spPr>
        </p:sp>
      </p:grpSp>
      <p:sp>
        <p:nvSpPr>
          <p:cNvPr name="TextBox 6" id="6"/>
          <p:cNvSpPr txBox="true"/>
          <p:nvPr/>
        </p:nvSpPr>
        <p:spPr>
          <a:xfrm rot="0">
            <a:off x="991344" y="724644"/>
            <a:ext cx="16305311" cy="1827311"/>
          </a:xfrm>
          <a:prstGeom prst="rect">
            <a:avLst/>
          </a:prstGeom>
        </p:spPr>
        <p:txBody>
          <a:bodyPr anchor="t" rtlCol="false" tIns="0" lIns="0" bIns="0" rIns="0">
            <a:spAutoFit/>
          </a:bodyPr>
          <a:lstStyle/>
          <a:p>
            <a:pPr algn="l">
              <a:lnSpc>
                <a:spcPts val="6937"/>
              </a:lnSpc>
            </a:pPr>
            <a:r>
              <a:rPr lang="en-US" sz="5562" b="true">
                <a:solidFill>
                  <a:srgbClr val="E1E5CD"/>
                </a:solidFill>
                <a:latin typeface="Arimo Bold"/>
                <a:ea typeface="Arimo Bold"/>
                <a:cs typeface="Arimo Bold"/>
                <a:sym typeface="Arimo Bold"/>
              </a:rPr>
              <a:t>Cleaning Up: `git push origin --delete branch-name`</a:t>
            </a:r>
          </a:p>
        </p:txBody>
      </p:sp>
      <p:grpSp>
        <p:nvGrpSpPr>
          <p:cNvPr name="Group 7" id="7"/>
          <p:cNvGrpSpPr/>
          <p:nvPr/>
        </p:nvGrpSpPr>
        <p:grpSpPr>
          <a:xfrm rot="0">
            <a:off x="991344" y="3543300"/>
            <a:ext cx="5246191" cy="5961906"/>
            <a:chOff x="0" y="0"/>
            <a:chExt cx="6994922" cy="7949208"/>
          </a:xfrm>
        </p:grpSpPr>
        <p:sp>
          <p:nvSpPr>
            <p:cNvPr name="Freeform 8" id="8"/>
            <p:cNvSpPr/>
            <p:nvPr/>
          </p:nvSpPr>
          <p:spPr>
            <a:xfrm flipH="false" flipV="false" rot="0">
              <a:off x="0" y="0"/>
              <a:ext cx="6994906" cy="7949184"/>
            </a:xfrm>
            <a:custGeom>
              <a:avLst/>
              <a:gdLst/>
              <a:ahLst/>
              <a:cxnLst/>
              <a:rect r="r" b="b" t="t" l="l"/>
              <a:pathLst>
                <a:path h="7949184" w="6994906">
                  <a:moveTo>
                    <a:pt x="0" y="243840"/>
                  </a:moveTo>
                  <a:cubicBezTo>
                    <a:pt x="0" y="109220"/>
                    <a:pt x="109220" y="0"/>
                    <a:pt x="243840" y="0"/>
                  </a:cubicBezTo>
                  <a:lnTo>
                    <a:pt x="6751066" y="0"/>
                  </a:lnTo>
                  <a:cubicBezTo>
                    <a:pt x="6885686" y="0"/>
                    <a:pt x="6994906" y="109220"/>
                    <a:pt x="6994906" y="243840"/>
                  </a:cubicBezTo>
                  <a:lnTo>
                    <a:pt x="6994906" y="7705344"/>
                  </a:lnTo>
                  <a:cubicBezTo>
                    <a:pt x="6994906" y="7839963"/>
                    <a:pt x="6885686" y="7949184"/>
                    <a:pt x="6751066" y="7949184"/>
                  </a:cubicBezTo>
                  <a:lnTo>
                    <a:pt x="243840" y="7949184"/>
                  </a:lnTo>
                  <a:cubicBezTo>
                    <a:pt x="109220" y="7949184"/>
                    <a:pt x="0" y="7839963"/>
                    <a:pt x="0" y="7705344"/>
                  </a:cubicBezTo>
                  <a:close/>
                </a:path>
              </a:pathLst>
            </a:custGeom>
            <a:solidFill>
              <a:srgbClr val="1C1D1F"/>
            </a:solidFill>
            <a:ln w="12700">
              <a:solidFill>
                <a:srgbClr val="000000"/>
              </a:solidFill>
            </a:ln>
          </p:spPr>
        </p:sp>
      </p:grpSp>
      <p:grpSp>
        <p:nvGrpSpPr>
          <p:cNvPr name="Group 9" id="9"/>
          <p:cNvGrpSpPr/>
          <p:nvPr/>
        </p:nvGrpSpPr>
        <p:grpSpPr>
          <a:xfrm rot="0">
            <a:off x="991344" y="3505200"/>
            <a:ext cx="5246191" cy="152400"/>
            <a:chOff x="0" y="0"/>
            <a:chExt cx="6994922" cy="203200"/>
          </a:xfrm>
        </p:grpSpPr>
        <p:sp>
          <p:nvSpPr>
            <p:cNvPr name="Freeform 10" id="10"/>
            <p:cNvSpPr/>
            <p:nvPr/>
          </p:nvSpPr>
          <p:spPr>
            <a:xfrm flipH="false" flipV="false" rot="0">
              <a:off x="0" y="0"/>
              <a:ext cx="6994906" cy="203200"/>
            </a:xfrm>
            <a:custGeom>
              <a:avLst/>
              <a:gdLst/>
              <a:ahLst/>
              <a:cxnLst/>
              <a:rect r="r" b="b" t="t" l="l"/>
              <a:pathLst>
                <a:path h="203200" w="6994906">
                  <a:moveTo>
                    <a:pt x="0" y="56642"/>
                  </a:moveTo>
                  <a:cubicBezTo>
                    <a:pt x="0" y="25400"/>
                    <a:pt x="25400" y="0"/>
                    <a:pt x="56642" y="0"/>
                  </a:cubicBezTo>
                  <a:lnTo>
                    <a:pt x="6938264" y="0"/>
                  </a:lnTo>
                  <a:cubicBezTo>
                    <a:pt x="6969506" y="0"/>
                    <a:pt x="6994906" y="25400"/>
                    <a:pt x="6994906" y="56642"/>
                  </a:cubicBezTo>
                  <a:lnTo>
                    <a:pt x="6994906" y="146558"/>
                  </a:lnTo>
                  <a:cubicBezTo>
                    <a:pt x="6994906" y="177800"/>
                    <a:pt x="6969506" y="203200"/>
                    <a:pt x="6938264" y="203200"/>
                  </a:cubicBezTo>
                  <a:lnTo>
                    <a:pt x="56642" y="203200"/>
                  </a:lnTo>
                  <a:cubicBezTo>
                    <a:pt x="25400" y="203200"/>
                    <a:pt x="0" y="177800"/>
                    <a:pt x="0" y="146558"/>
                  </a:cubicBezTo>
                  <a:close/>
                </a:path>
              </a:pathLst>
            </a:custGeom>
            <a:solidFill>
              <a:srgbClr val="9FA582"/>
            </a:solidFill>
            <a:ln w="12700">
              <a:solidFill>
                <a:srgbClr val="000000"/>
              </a:solidFill>
            </a:ln>
          </p:spPr>
        </p:sp>
      </p:grpSp>
      <p:grpSp>
        <p:nvGrpSpPr>
          <p:cNvPr name="Group 11" id="11"/>
          <p:cNvGrpSpPr/>
          <p:nvPr/>
        </p:nvGrpSpPr>
        <p:grpSpPr>
          <a:xfrm rot="0">
            <a:off x="3189535" y="3118396"/>
            <a:ext cx="849809" cy="849809"/>
            <a:chOff x="0" y="0"/>
            <a:chExt cx="1133078" cy="1133078"/>
          </a:xfrm>
        </p:grpSpPr>
        <p:sp>
          <p:nvSpPr>
            <p:cNvPr name="Freeform 12" id="12"/>
            <p:cNvSpPr/>
            <p:nvPr/>
          </p:nvSpPr>
          <p:spPr>
            <a:xfrm flipH="false" flipV="false" rot="0">
              <a:off x="0" y="0"/>
              <a:ext cx="1133094" cy="1133094"/>
            </a:xfrm>
            <a:custGeom>
              <a:avLst/>
              <a:gdLst/>
              <a:ahLst/>
              <a:cxnLst/>
              <a:rect r="r" b="b" t="t" l="l"/>
              <a:pathLst>
                <a:path h="1133094" w="1133094">
                  <a:moveTo>
                    <a:pt x="0" y="566547"/>
                  </a:moveTo>
                  <a:cubicBezTo>
                    <a:pt x="0" y="253619"/>
                    <a:pt x="253619" y="0"/>
                    <a:pt x="566547" y="0"/>
                  </a:cubicBezTo>
                  <a:cubicBezTo>
                    <a:pt x="879475" y="0"/>
                    <a:pt x="1133094" y="253619"/>
                    <a:pt x="1133094" y="566547"/>
                  </a:cubicBezTo>
                  <a:cubicBezTo>
                    <a:pt x="1133094" y="879475"/>
                    <a:pt x="879475" y="1133094"/>
                    <a:pt x="566547" y="1133094"/>
                  </a:cubicBezTo>
                  <a:cubicBezTo>
                    <a:pt x="253619" y="1133094"/>
                    <a:pt x="0" y="879475"/>
                    <a:pt x="0" y="566547"/>
                  </a:cubicBezTo>
                  <a:close/>
                </a:path>
              </a:pathLst>
            </a:custGeom>
            <a:solidFill>
              <a:srgbClr val="9FA582"/>
            </a:solidFill>
            <a:ln w="12700">
              <a:solidFill>
                <a:srgbClr val="000000"/>
              </a:solidFill>
            </a:ln>
          </p:spPr>
        </p:sp>
      </p:grpSp>
      <p:sp>
        <p:nvSpPr>
          <p:cNvPr name="Freeform 13" id="13" descr="preencoded.png"/>
          <p:cNvSpPr/>
          <p:nvPr/>
        </p:nvSpPr>
        <p:spPr>
          <a:xfrm flipH="false" flipV="false" rot="0">
            <a:off x="3444479" y="3373190"/>
            <a:ext cx="339924" cy="339924"/>
          </a:xfrm>
          <a:custGeom>
            <a:avLst/>
            <a:gdLst/>
            <a:ahLst/>
            <a:cxnLst/>
            <a:rect r="r" b="b" t="t" l="l"/>
            <a:pathLst>
              <a:path h="339924" w="339924">
                <a:moveTo>
                  <a:pt x="0" y="0"/>
                </a:moveTo>
                <a:lnTo>
                  <a:pt x="339923" y="0"/>
                </a:lnTo>
                <a:lnTo>
                  <a:pt x="339923" y="339924"/>
                </a:lnTo>
                <a:lnTo>
                  <a:pt x="0" y="339924"/>
                </a:lnTo>
                <a:lnTo>
                  <a:pt x="0" y="0"/>
                </a:lnTo>
                <a:close/>
              </a:path>
            </a:pathLst>
          </a:custGeom>
          <a:blipFill>
            <a:blip r:embed="rId3">
              <a:extLst>
                <a:ext uri="{96DAC541-7B7A-43D3-8B79-37D633B846F1}">
                  <asvg:svgBlip xmlns:asvg="http://schemas.microsoft.com/office/drawing/2016/SVG/main" r:embed="rId4"/>
                </a:ext>
              </a:extLst>
            </a:blip>
            <a:stretch>
              <a:fillRect l="0" t="-6944" r="0" b="-6944"/>
            </a:stretch>
          </a:blipFill>
        </p:spPr>
      </p:sp>
      <p:sp>
        <p:nvSpPr>
          <p:cNvPr name="TextBox 14" id="14"/>
          <p:cNvSpPr txBox="true"/>
          <p:nvPr/>
        </p:nvSpPr>
        <p:spPr>
          <a:xfrm rot="0">
            <a:off x="1312664" y="4213324"/>
            <a:ext cx="4603551" cy="1100138"/>
          </a:xfrm>
          <a:prstGeom prst="rect">
            <a:avLst/>
          </a:prstGeom>
        </p:spPr>
        <p:txBody>
          <a:bodyPr anchor="t" rtlCol="false" tIns="0" lIns="0" bIns="0" rIns="0">
            <a:spAutoFit/>
          </a:bodyPr>
          <a:lstStyle/>
          <a:p>
            <a:pPr algn="l">
              <a:lnSpc>
                <a:spcPts val="4125"/>
              </a:lnSpc>
            </a:pPr>
            <a:r>
              <a:rPr lang="en-US" sz="3312" b="true">
                <a:solidFill>
                  <a:srgbClr val="C2C4B5"/>
                </a:solidFill>
                <a:latin typeface="Arimo Bold"/>
                <a:ea typeface="Arimo Bold"/>
                <a:cs typeface="Arimo Bold"/>
                <a:sym typeface="Arimo Bold"/>
              </a:rPr>
              <a:t>Removing Obsolete Remote Branches</a:t>
            </a:r>
          </a:p>
        </p:txBody>
      </p:sp>
      <p:sp>
        <p:nvSpPr>
          <p:cNvPr name="TextBox 15" id="15"/>
          <p:cNvSpPr txBox="true"/>
          <p:nvPr/>
        </p:nvSpPr>
        <p:spPr>
          <a:xfrm rot="0">
            <a:off x="1312664" y="5388174"/>
            <a:ext cx="4603551" cy="3719512"/>
          </a:xfrm>
          <a:prstGeom prst="rect">
            <a:avLst/>
          </a:prstGeom>
        </p:spPr>
        <p:txBody>
          <a:bodyPr anchor="t" rtlCol="false" tIns="0" lIns="0" bIns="0" rIns="0">
            <a:spAutoFit/>
          </a:bodyPr>
          <a:lstStyle/>
          <a:p>
            <a:pPr algn="l">
              <a:lnSpc>
                <a:spcPts val="3562"/>
              </a:lnSpc>
            </a:pPr>
            <a:r>
              <a:rPr lang="en-US" sz="2187">
                <a:solidFill>
                  <a:srgbClr val="C2C4B5"/>
                </a:solidFill>
                <a:latin typeface="Bitter"/>
                <a:ea typeface="Bitter"/>
                <a:cs typeface="Bitter"/>
                <a:sym typeface="Bitter"/>
              </a:rPr>
              <a:t>After a feature branch has been successfully merged and its changes are integrated into the main codebase, the branch itself may no longer be necessary. Deleting remote branches keeps your repository streamlined and organised.</a:t>
            </a:r>
          </a:p>
        </p:txBody>
      </p:sp>
      <p:grpSp>
        <p:nvGrpSpPr>
          <p:cNvPr name="Group 16" id="16"/>
          <p:cNvGrpSpPr/>
          <p:nvPr/>
        </p:nvGrpSpPr>
        <p:grpSpPr>
          <a:xfrm rot="0">
            <a:off x="6520755" y="3543300"/>
            <a:ext cx="5246340" cy="5961906"/>
            <a:chOff x="0" y="0"/>
            <a:chExt cx="6995120" cy="7949208"/>
          </a:xfrm>
        </p:grpSpPr>
        <p:sp>
          <p:nvSpPr>
            <p:cNvPr name="Freeform 17" id="17"/>
            <p:cNvSpPr/>
            <p:nvPr/>
          </p:nvSpPr>
          <p:spPr>
            <a:xfrm flipH="false" flipV="false" rot="0">
              <a:off x="0" y="0"/>
              <a:ext cx="6995160" cy="7949184"/>
            </a:xfrm>
            <a:custGeom>
              <a:avLst/>
              <a:gdLst/>
              <a:ahLst/>
              <a:cxnLst/>
              <a:rect r="r" b="b" t="t" l="l"/>
              <a:pathLst>
                <a:path h="7949184" w="6995160">
                  <a:moveTo>
                    <a:pt x="0" y="243840"/>
                  </a:moveTo>
                  <a:cubicBezTo>
                    <a:pt x="0" y="109220"/>
                    <a:pt x="109220" y="0"/>
                    <a:pt x="243840" y="0"/>
                  </a:cubicBezTo>
                  <a:lnTo>
                    <a:pt x="6751320" y="0"/>
                  </a:lnTo>
                  <a:cubicBezTo>
                    <a:pt x="6885939" y="0"/>
                    <a:pt x="6995160" y="109220"/>
                    <a:pt x="6995160" y="243840"/>
                  </a:cubicBezTo>
                  <a:lnTo>
                    <a:pt x="6995160" y="7705344"/>
                  </a:lnTo>
                  <a:cubicBezTo>
                    <a:pt x="6995160" y="7839963"/>
                    <a:pt x="6885939" y="7949184"/>
                    <a:pt x="6751320" y="7949184"/>
                  </a:cubicBezTo>
                  <a:lnTo>
                    <a:pt x="243840" y="7949184"/>
                  </a:lnTo>
                  <a:cubicBezTo>
                    <a:pt x="109220" y="7949184"/>
                    <a:pt x="0" y="7839963"/>
                    <a:pt x="0" y="7705344"/>
                  </a:cubicBezTo>
                  <a:close/>
                </a:path>
              </a:pathLst>
            </a:custGeom>
            <a:solidFill>
              <a:srgbClr val="1C1D1F"/>
            </a:solidFill>
            <a:ln w="12700">
              <a:solidFill>
                <a:srgbClr val="000000"/>
              </a:solidFill>
            </a:ln>
          </p:spPr>
        </p:sp>
      </p:grpSp>
      <p:grpSp>
        <p:nvGrpSpPr>
          <p:cNvPr name="Group 18" id="18"/>
          <p:cNvGrpSpPr/>
          <p:nvPr/>
        </p:nvGrpSpPr>
        <p:grpSpPr>
          <a:xfrm rot="0">
            <a:off x="6520755" y="3505200"/>
            <a:ext cx="5246340" cy="152400"/>
            <a:chOff x="0" y="0"/>
            <a:chExt cx="6995120" cy="203200"/>
          </a:xfrm>
        </p:grpSpPr>
        <p:sp>
          <p:nvSpPr>
            <p:cNvPr name="Freeform 19" id="19"/>
            <p:cNvSpPr/>
            <p:nvPr/>
          </p:nvSpPr>
          <p:spPr>
            <a:xfrm flipH="false" flipV="false" rot="0">
              <a:off x="0" y="0"/>
              <a:ext cx="6995161" cy="203200"/>
            </a:xfrm>
            <a:custGeom>
              <a:avLst/>
              <a:gdLst/>
              <a:ahLst/>
              <a:cxnLst/>
              <a:rect r="r" b="b" t="t" l="l"/>
              <a:pathLst>
                <a:path h="203200" w="6995161">
                  <a:moveTo>
                    <a:pt x="0" y="56642"/>
                  </a:moveTo>
                  <a:cubicBezTo>
                    <a:pt x="0" y="25400"/>
                    <a:pt x="25400" y="0"/>
                    <a:pt x="56642" y="0"/>
                  </a:cubicBezTo>
                  <a:lnTo>
                    <a:pt x="6938518" y="0"/>
                  </a:lnTo>
                  <a:cubicBezTo>
                    <a:pt x="6969761" y="0"/>
                    <a:pt x="6995161" y="25400"/>
                    <a:pt x="6995161" y="56642"/>
                  </a:cubicBezTo>
                  <a:lnTo>
                    <a:pt x="6995161" y="146558"/>
                  </a:lnTo>
                  <a:cubicBezTo>
                    <a:pt x="6995161" y="177800"/>
                    <a:pt x="6969761" y="203200"/>
                    <a:pt x="6938518" y="203200"/>
                  </a:cubicBezTo>
                  <a:lnTo>
                    <a:pt x="56642" y="203200"/>
                  </a:lnTo>
                  <a:cubicBezTo>
                    <a:pt x="25400" y="203200"/>
                    <a:pt x="0" y="177800"/>
                    <a:pt x="0" y="146558"/>
                  </a:cubicBezTo>
                  <a:close/>
                </a:path>
              </a:pathLst>
            </a:custGeom>
            <a:solidFill>
              <a:srgbClr val="9FA582"/>
            </a:solidFill>
            <a:ln w="12700">
              <a:solidFill>
                <a:srgbClr val="000000"/>
              </a:solidFill>
            </a:ln>
          </p:spPr>
        </p:sp>
      </p:grpSp>
      <p:grpSp>
        <p:nvGrpSpPr>
          <p:cNvPr name="Group 20" id="20"/>
          <p:cNvGrpSpPr/>
          <p:nvPr/>
        </p:nvGrpSpPr>
        <p:grpSpPr>
          <a:xfrm rot="0">
            <a:off x="8718948" y="3118396"/>
            <a:ext cx="849809" cy="849809"/>
            <a:chOff x="0" y="0"/>
            <a:chExt cx="1133078" cy="1133078"/>
          </a:xfrm>
        </p:grpSpPr>
        <p:sp>
          <p:nvSpPr>
            <p:cNvPr name="Freeform 21" id="21"/>
            <p:cNvSpPr/>
            <p:nvPr/>
          </p:nvSpPr>
          <p:spPr>
            <a:xfrm flipH="false" flipV="false" rot="0">
              <a:off x="0" y="0"/>
              <a:ext cx="1133094" cy="1133094"/>
            </a:xfrm>
            <a:custGeom>
              <a:avLst/>
              <a:gdLst/>
              <a:ahLst/>
              <a:cxnLst/>
              <a:rect r="r" b="b" t="t" l="l"/>
              <a:pathLst>
                <a:path h="1133094" w="1133094">
                  <a:moveTo>
                    <a:pt x="0" y="566547"/>
                  </a:moveTo>
                  <a:cubicBezTo>
                    <a:pt x="0" y="253619"/>
                    <a:pt x="253619" y="0"/>
                    <a:pt x="566547" y="0"/>
                  </a:cubicBezTo>
                  <a:cubicBezTo>
                    <a:pt x="879475" y="0"/>
                    <a:pt x="1133094" y="253619"/>
                    <a:pt x="1133094" y="566547"/>
                  </a:cubicBezTo>
                  <a:cubicBezTo>
                    <a:pt x="1133094" y="879475"/>
                    <a:pt x="879475" y="1133094"/>
                    <a:pt x="566547" y="1133094"/>
                  </a:cubicBezTo>
                  <a:cubicBezTo>
                    <a:pt x="253619" y="1133094"/>
                    <a:pt x="0" y="879475"/>
                    <a:pt x="0" y="566547"/>
                  </a:cubicBezTo>
                  <a:close/>
                </a:path>
              </a:pathLst>
            </a:custGeom>
            <a:solidFill>
              <a:srgbClr val="9FA582"/>
            </a:solidFill>
            <a:ln w="12700">
              <a:solidFill>
                <a:srgbClr val="000000"/>
              </a:solidFill>
            </a:ln>
          </p:spPr>
        </p:sp>
      </p:grpSp>
      <p:sp>
        <p:nvSpPr>
          <p:cNvPr name="Freeform 22" id="22" descr="preencoded.png"/>
          <p:cNvSpPr/>
          <p:nvPr/>
        </p:nvSpPr>
        <p:spPr>
          <a:xfrm flipH="false" flipV="false" rot="0">
            <a:off x="8973890" y="3373190"/>
            <a:ext cx="339924" cy="339924"/>
          </a:xfrm>
          <a:custGeom>
            <a:avLst/>
            <a:gdLst/>
            <a:ahLst/>
            <a:cxnLst/>
            <a:rect r="r" b="b" t="t" l="l"/>
            <a:pathLst>
              <a:path h="339924" w="339924">
                <a:moveTo>
                  <a:pt x="0" y="0"/>
                </a:moveTo>
                <a:lnTo>
                  <a:pt x="339924" y="0"/>
                </a:lnTo>
                <a:lnTo>
                  <a:pt x="339924" y="339924"/>
                </a:lnTo>
                <a:lnTo>
                  <a:pt x="0" y="339924"/>
                </a:lnTo>
                <a:lnTo>
                  <a:pt x="0" y="0"/>
                </a:lnTo>
                <a:close/>
              </a:path>
            </a:pathLst>
          </a:custGeom>
          <a:blipFill>
            <a:blip r:embed="rId5">
              <a:extLst>
                <a:ext uri="{96DAC541-7B7A-43D3-8B79-37D633B846F1}">
                  <asvg:svgBlip xmlns:asvg="http://schemas.microsoft.com/office/drawing/2016/SVG/main" r:embed="rId6"/>
                </a:ext>
              </a:extLst>
            </a:blip>
            <a:stretch>
              <a:fillRect l="-25000" t="0" r="-25000" b="0"/>
            </a:stretch>
          </a:blipFill>
        </p:spPr>
      </p:sp>
      <p:sp>
        <p:nvSpPr>
          <p:cNvPr name="TextBox 23" id="23"/>
          <p:cNvSpPr txBox="true"/>
          <p:nvPr/>
        </p:nvSpPr>
        <p:spPr>
          <a:xfrm rot="0">
            <a:off x="6842075" y="4165699"/>
            <a:ext cx="4603700" cy="1166813"/>
          </a:xfrm>
          <a:prstGeom prst="rect">
            <a:avLst/>
          </a:prstGeom>
        </p:spPr>
        <p:txBody>
          <a:bodyPr anchor="t" rtlCol="false" tIns="0" lIns="0" bIns="0" rIns="0">
            <a:spAutoFit/>
          </a:bodyPr>
          <a:lstStyle/>
          <a:p>
            <a:pPr algn="l">
              <a:lnSpc>
                <a:spcPts val="4125"/>
              </a:lnSpc>
            </a:pPr>
            <a:r>
              <a:rPr lang="en-US" sz="3312" b="true">
                <a:solidFill>
                  <a:srgbClr val="C2C4B5"/>
                </a:solidFill>
                <a:latin typeface="Consolas Bold"/>
                <a:ea typeface="Consolas Bold"/>
                <a:cs typeface="Consolas Bold"/>
                <a:sym typeface="Consolas Bold"/>
              </a:rPr>
              <a:t>git push origin --delete feature-x</a:t>
            </a:r>
          </a:p>
        </p:txBody>
      </p:sp>
      <p:sp>
        <p:nvSpPr>
          <p:cNvPr name="TextBox 24" id="24"/>
          <p:cNvSpPr txBox="true"/>
          <p:nvPr/>
        </p:nvSpPr>
        <p:spPr>
          <a:xfrm rot="0">
            <a:off x="6842075" y="5407224"/>
            <a:ext cx="4603700" cy="3776662"/>
          </a:xfrm>
          <a:prstGeom prst="rect">
            <a:avLst/>
          </a:prstGeom>
        </p:spPr>
        <p:txBody>
          <a:bodyPr anchor="t" rtlCol="false" tIns="0" lIns="0" bIns="0" rIns="0">
            <a:spAutoFit/>
          </a:bodyPr>
          <a:lstStyle/>
          <a:p>
            <a:pPr algn="l">
              <a:lnSpc>
                <a:spcPts val="3562"/>
              </a:lnSpc>
            </a:pPr>
            <a:r>
              <a:rPr lang="en-US" sz="2187">
                <a:solidFill>
                  <a:srgbClr val="C2C4B5"/>
                </a:solidFill>
                <a:latin typeface="Bitter"/>
                <a:ea typeface="Bitter"/>
                <a:cs typeface="Bitter"/>
                <a:sym typeface="Bitter"/>
              </a:rPr>
              <a:t>This command specifically targets and removes the specified branch (e.g., feature-x) from your origin remote repository. This action only deletes the remote reference; your local branch remains intact until you manually delete it with git branch -d feature-x.</a:t>
            </a:r>
          </a:p>
        </p:txBody>
      </p:sp>
      <p:grpSp>
        <p:nvGrpSpPr>
          <p:cNvPr name="Group 25" id="25"/>
          <p:cNvGrpSpPr/>
          <p:nvPr/>
        </p:nvGrpSpPr>
        <p:grpSpPr>
          <a:xfrm rot="0">
            <a:off x="12050315" y="3543300"/>
            <a:ext cx="5246340" cy="5961906"/>
            <a:chOff x="0" y="0"/>
            <a:chExt cx="6995120" cy="7949208"/>
          </a:xfrm>
        </p:grpSpPr>
        <p:sp>
          <p:nvSpPr>
            <p:cNvPr name="Freeform 26" id="26"/>
            <p:cNvSpPr/>
            <p:nvPr/>
          </p:nvSpPr>
          <p:spPr>
            <a:xfrm flipH="false" flipV="false" rot="0">
              <a:off x="0" y="0"/>
              <a:ext cx="6995160" cy="7949184"/>
            </a:xfrm>
            <a:custGeom>
              <a:avLst/>
              <a:gdLst/>
              <a:ahLst/>
              <a:cxnLst/>
              <a:rect r="r" b="b" t="t" l="l"/>
              <a:pathLst>
                <a:path h="7949184" w="6995160">
                  <a:moveTo>
                    <a:pt x="0" y="243840"/>
                  </a:moveTo>
                  <a:cubicBezTo>
                    <a:pt x="0" y="109220"/>
                    <a:pt x="109220" y="0"/>
                    <a:pt x="243840" y="0"/>
                  </a:cubicBezTo>
                  <a:lnTo>
                    <a:pt x="6751320" y="0"/>
                  </a:lnTo>
                  <a:cubicBezTo>
                    <a:pt x="6885939" y="0"/>
                    <a:pt x="6995160" y="109220"/>
                    <a:pt x="6995160" y="243840"/>
                  </a:cubicBezTo>
                  <a:lnTo>
                    <a:pt x="6995160" y="7705344"/>
                  </a:lnTo>
                  <a:cubicBezTo>
                    <a:pt x="6995160" y="7839963"/>
                    <a:pt x="6885939" y="7949184"/>
                    <a:pt x="6751320" y="7949184"/>
                  </a:cubicBezTo>
                  <a:lnTo>
                    <a:pt x="243840" y="7949184"/>
                  </a:lnTo>
                  <a:cubicBezTo>
                    <a:pt x="109220" y="7949184"/>
                    <a:pt x="0" y="7839963"/>
                    <a:pt x="0" y="7705344"/>
                  </a:cubicBezTo>
                  <a:close/>
                </a:path>
              </a:pathLst>
            </a:custGeom>
            <a:solidFill>
              <a:srgbClr val="1C1D1F"/>
            </a:solidFill>
            <a:ln w="12700">
              <a:solidFill>
                <a:srgbClr val="000000"/>
              </a:solidFill>
            </a:ln>
          </p:spPr>
        </p:sp>
      </p:grpSp>
      <p:grpSp>
        <p:nvGrpSpPr>
          <p:cNvPr name="Group 27" id="27"/>
          <p:cNvGrpSpPr/>
          <p:nvPr/>
        </p:nvGrpSpPr>
        <p:grpSpPr>
          <a:xfrm rot="0">
            <a:off x="12050315" y="3505200"/>
            <a:ext cx="5246340" cy="152400"/>
            <a:chOff x="0" y="0"/>
            <a:chExt cx="6995120" cy="203200"/>
          </a:xfrm>
        </p:grpSpPr>
        <p:sp>
          <p:nvSpPr>
            <p:cNvPr name="Freeform 28" id="28"/>
            <p:cNvSpPr/>
            <p:nvPr/>
          </p:nvSpPr>
          <p:spPr>
            <a:xfrm flipH="false" flipV="false" rot="0">
              <a:off x="0" y="0"/>
              <a:ext cx="6995161" cy="203200"/>
            </a:xfrm>
            <a:custGeom>
              <a:avLst/>
              <a:gdLst/>
              <a:ahLst/>
              <a:cxnLst/>
              <a:rect r="r" b="b" t="t" l="l"/>
              <a:pathLst>
                <a:path h="203200" w="6995161">
                  <a:moveTo>
                    <a:pt x="0" y="56642"/>
                  </a:moveTo>
                  <a:cubicBezTo>
                    <a:pt x="0" y="25400"/>
                    <a:pt x="25400" y="0"/>
                    <a:pt x="56642" y="0"/>
                  </a:cubicBezTo>
                  <a:lnTo>
                    <a:pt x="6938518" y="0"/>
                  </a:lnTo>
                  <a:cubicBezTo>
                    <a:pt x="6969761" y="0"/>
                    <a:pt x="6995161" y="25400"/>
                    <a:pt x="6995161" y="56642"/>
                  </a:cubicBezTo>
                  <a:lnTo>
                    <a:pt x="6995161" y="146558"/>
                  </a:lnTo>
                  <a:cubicBezTo>
                    <a:pt x="6995161" y="177800"/>
                    <a:pt x="6969761" y="203200"/>
                    <a:pt x="6938518" y="203200"/>
                  </a:cubicBezTo>
                  <a:lnTo>
                    <a:pt x="56642" y="203200"/>
                  </a:lnTo>
                  <a:cubicBezTo>
                    <a:pt x="25400" y="203200"/>
                    <a:pt x="0" y="177800"/>
                    <a:pt x="0" y="146558"/>
                  </a:cubicBezTo>
                  <a:close/>
                </a:path>
              </a:pathLst>
            </a:custGeom>
            <a:solidFill>
              <a:srgbClr val="9FA582"/>
            </a:solidFill>
            <a:ln w="12700">
              <a:solidFill>
                <a:srgbClr val="000000"/>
              </a:solidFill>
            </a:ln>
          </p:spPr>
        </p:sp>
      </p:grpSp>
      <p:grpSp>
        <p:nvGrpSpPr>
          <p:cNvPr name="Group 29" id="29"/>
          <p:cNvGrpSpPr/>
          <p:nvPr/>
        </p:nvGrpSpPr>
        <p:grpSpPr>
          <a:xfrm rot="0">
            <a:off x="14248507" y="3118396"/>
            <a:ext cx="849809" cy="849809"/>
            <a:chOff x="0" y="0"/>
            <a:chExt cx="1133078" cy="1133078"/>
          </a:xfrm>
        </p:grpSpPr>
        <p:sp>
          <p:nvSpPr>
            <p:cNvPr name="Freeform 30" id="30"/>
            <p:cNvSpPr/>
            <p:nvPr/>
          </p:nvSpPr>
          <p:spPr>
            <a:xfrm flipH="false" flipV="false" rot="0">
              <a:off x="0" y="0"/>
              <a:ext cx="1133094" cy="1133094"/>
            </a:xfrm>
            <a:custGeom>
              <a:avLst/>
              <a:gdLst/>
              <a:ahLst/>
              <a:cxnLst/>
              <a:rect r="r" b="b" t="t" l="l"/>
              <a:pathLst>
                <a:path h="1133094" w="1133094">
                  <a:moveTo>
                    <a:pt x="0" y="566547"/>
                  </a:moveTo>
                  <a:cubicBezTo>
                    <a:pt x="0" y="253619"/>
                    <a:pt x="253619" y="0"/>
                    <a:pt x="566547" y="0"/>
                  </a:cubicBezTo>
                  <a:cubicBezTo>
                    <a:pt x="879475" y="0"/>
                    <a:pt x="1133094" y="253619"/>
                    <a:pt x="1133094" y="566547"/>
                  </a:cubicBezTo>
                  <a:cubicBezTo>
                    <a:pt x="1133094" y="879475"/>
                    <a:pt x="879475" y="1133094"/>
                    <a:pt x="566547" y="1133094"/>
                  </a:cubicBezTo>
                  <a:cubicBezTo>
                    <a:pt x="253619" y="1133094"/>
                    <a:pt x="0" y="879475"/>
                    <a:pt x="0" y="566547"/>
                  </a:cubicBezTo>
                  <a:close/>
                </a:path>
              </a:pathLst>
            </a:custGeom>
            <a:solidFill>
              <a:srgbClr val="9FA582"/>
            </a:solidFill>
            <a:ln w="12700">
              <a:solidFill>
                <a:srgbClr val="000000"/>
              </a:solidFill>
            </a:ln>
          </p:spPr>
        </p:sp>
      </p:grpSp>
      <p:sp>
        <p:nvSpPr>
          <p:cNvPr name="Freeform 31" id="31" descr="preencoded.png"/>
          <p:cNvSpPr/>
          <p:nvPr/>
        </p:nvSpPr>
        <p:spPr>
          <a:xfrm flipH="false" flipV="false" rot="0">
            <a:off x="14503450" y="3373190"/>
            <a:ext cx="339924" cy="339924"/>
          </a:xfrm>
          <a:custGeom>
            <a:avLst/>
            <a:gdLst/>
            <a:ahLst/>
            <a:cxnLst/>
            <a:rect r="r" b="b" t="t" l="l"/>
            <a:pathLst>
              <a:path h="339924" w="339924">
                <a:moveTo>
                  <a:pt x="0" y="0"/>
                </a:moveTo>
                <a:lnTo>
                  <a:pt x="339924" y="0"/>
                </a:lnTo>
                <a:lnTo>
                  <a:pt x="339924" y="339924"/>
                </a:lnTo>
                <a:lnTo>
                  <a:pt x="0" y="339924"/>
                </a:lnTo>
                <a:lnTo>
                  <a:pt x="0" y="0"/>
                </a:lnTo>
                <a:close/>
              </a:path>
            </a:pathLst>
          </a:custGeom>
          <a:blipFill>
            <a:blip r:embed="rId7">
              <a:extLst>
                <a:ext uri="{96DAC541-7B7A-43D3-8B79-37D633B846F1}">
                  <asvg:svgBlip xmlns:asvg="http://schemas.microsoft.com/office/drawing/2016/SVG/main" r:embed="rId8"/>
                </a:ext>
              </a:extLst>
            </a:blip>
            <a:stretch>
              <a:fillRect l="0" t="-12500" r="0" b="-12500"/>
            </a:stretch>
          </a:blipFill>
        </p:spPr>
      </p:sp>
      <p:sp>
        <p:nvSpPr>
          <p:cNvPr name="TextBox 32" id="32"/>
          <p:cNvSpPr txBox="true"/>
          <p:nvPr/>
        </p:nvSpPr>
        <p:spPr>
          <a:xfrm rot="0">
            <a:off x="12371635" y="4213324"/>
            <a:ext cx="4603700" cy="1100138"/>
          </a:xfrm>
          <a:prstGeom prst="rect">
            <a:avLst/>
          </a:prstGeom>
        </p:spPr>
        <p:txBody>
          <a:bodyPr anchor="t" rtlCol="false" tIns="0" lIns="0" bIns="0" rIns="0">
            <a:spAutoFit/>
          </a:bodyPr>
          <a:lstStyle/>
          <a:p>
            <a:pPr algn="l">
              <a:lnSpc>
                <a:spcPts val="4125"/>
              </a:lnSpc>
            </a:pPr>
            <a:r>
              <a:rPr lang="en-US" sz="3312" b="true">
                <a:solidFill>
                  <a:srgbClr val="C2C4B5"/>
                </a:solidFill>
                <a:latin typeface="Arimo Bold"/>
                <a:ea typeface="Arimo Bold"/>
                <a:cs typeface="Arimo Bold"/>
                <a:sym typeface="Arimo Bold"/>
              </a:rPr>
              <a:t>Maintaining Repository Hygiene</a:t>
            </a:r>
          </a:p>
        </p:txBody>
      </p:sp>
      <p:sp>
        <p:nvSpPr>
          <p:cNvPr name="TextBox 33" id="33"/>
          <p:cNvSpPr txBox="true"/>
          <p:nvPr/>
        </p:nvSpPr>
        <p:spPr>
          <a:xfrm rot="0">
            <a:off x="12371635" y="5388174"/>
            <a:ext cx="4603700" cy="2813448"/>
          </a:xfrm>
          <a:prstGeom prst="rect">
            <a:avLst/>
          </a:prstGeom>
        </p:spPr>
        <p:txBody>
          <a:bodyPr anchor="t" rtlCol="false" tIns="0" lIns="0" bIns="0" rIns="0">
            <a:spAutoFit/>
          </a:bodyPr>
          <a:lstStyle/>
          <a:p>
            <a:pPr algn="l">
              <a:lnSpc>
                <a:spcPts val="3562"/>
              </a:lnSpc>
            </a:pPr>
            <a:r>
              <a:rPr lang="en-US" sz="2187">
                <a:solidFill>
                  <a:srgbClr val="C2C4B5"/>
                </a:solidFill>
                <a:latin typeface="Bitter"/>
                <a:ea typeface="Bitter"/>
                <a:cs typeface="Bitter"/>
                <a:sym typeface="Bitter"/>
              </a:rPr>
              <a:t>Regularly cleaning up merged or abandoned branches prevents clutter in your remote repository's branch list, making it easier for developers to navigate and focus on active development branches.</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0B1012"/>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C1D1F"/>
            </a:solidFill>
            <a:ln w="12700">
              <a:solidFill>
                <a:srgbClr val="000000"/>
              </a:solidFill>
            </a:ln>
          </p:spPr>
        </p:sp>
      </p:grpSp>
      <p:sp>
        <p:nvSpPr>
          <p:cNvPr name="TextBox 6" id="6"/>
          <p:cNvSpPr txBox="true"/>
          <p:nvPr/>
        </p:nvSpPr>
        <p:spPr>
          <a:xfrm rot="0">
            <a:off x="902047" y="651570"/>
            <a:ext cx="8108305" cy="862608"/>
          </a:xfrm>
          <a:prstGeom prst="rect">
            <a:avLst/>
          </a:prstGeom>
        </p:spPr>
        <p:txBody>
          <a:bodyPr anchor="t" rtlCol="false" tIns="0" lIns="0" bIns="0" rIns="0">
            <a:spAutoFit/>
          </a:bodyPr>
          <a:lstStyle/>
          <a:p>
            <a:pPr algn="l">
              <a:lnSpc>
                <a:spcPts val="6312"/>
              </a:lnSpc>
            </a:pPr>
            <a:r>
              <a:rPr lang="en-US" sz="5062" b="true">
                <a:solidFill>
                  <a:srgbClr val="E1E5CD"/>
                </a:solidFill>
                <a:latin typeface="Arimo Bold"/>
                <a:ea typeface="Arimo Bold"/>
                <a:cs typeface="Arimo Bold"/>
                <a:sym typeface="Arimo Bold"/>
              </a:rPr>
              <a:t>Typical Workflow Summary</a:t>
            </a:r>
          </a:p>
        </p:txBody>
      </p:sp>
      <p:sp>
        <p:nvSpPr>
          <p:cNvPr name="TextBox 7" id="7"/>
          <p:cNvSpPr txBox="true"/>
          <p:nvPr/>
        </p:nvSpPr>
        <p:spPr>
          <a:xfrm rot="0">
            <a:off x="902047" y="1953369"/>
            <a:ext cx="257621" cy="398264"/>
          </a:xfrm>
          <a:prstGeom prst="rect">
            <a:avLst/>
          </a:prstGeom>
        </p:spPr>
        <p:txBody>
          <a:bodyPr anchor="t" rtlCol="false" tIns="0" lIns="0" bIns="0" rIns="0">
            <a:spAutoFit/>
          </a:bodyPr>
          <a:lstStyle/>
          <a:p>
            <a:pPr algn="l">
              <a:lnSpc>
                <a:spcPts val="3187"/>
              </a:lnSpc>
            </a:pPr>
            <a:r>
              <a:rPr lang="en-US" sz="2000">
                <a:solidFill>
                  <a:srgbClr val="C2C4B5"/>
                </a:solidFill>
                <a:latin typeface="Arimo"/>
                <a:ea typeface="Arimo"/>
                <a:cs typeface="Arimo"/>
                <a:sym typeface="Arimo"/>
              </a:rPr>
              <a:t>01</a:t>
            </a:r>
          </a:p>
        </p:txBody>
      </p:sp>
      <p:grpSp>
        <p:nvGrpSpPr>
          <p:cNvPr name="Group 8" id="8"/>
          <p:cNvGrpSpPr/>
          <p:nvPr/>
        </p:nvGrpSpPr>
        <p:grpSpPr>
          <a:xfrm rot="0">
            <a:off x="902047" y="2438846"/>
            <a:ext cx="5322837" cy="28575"/>
            <a:chOff x="0" y="0"/>
            <a:chExt cx="7097117" cy="38100"/>
          </a:xfrm>
        </p:grpSpPr>
        <p:sp>
          <p:nvSpPr>
            <p:cNvPr name="Freeform 9" id="9"/>
            <p:cNvSpPr/>
            <p:nvPr/>
          </p:nvSpPr>
          <p:spPr>
            <a:xfrm flipH="false" flipV="false" rot="0">
              <a:off x="0" y="0"/>
              <a:ext cx="7097141" cy="38100"/>
            </a:xfrm>
            <a:custGeom>
              <a:avLst/>
              <a:gdLst/>
              <a:ahLst/>
              <a:cxnLst/>
              <a:rect r="r" b="b" t="t" l="l"/>
              <a:pathLst>
                <a:path h="38100" w="7097141">
                  <a:moveTo>
                    <a:pt x="0" y="0"/>
                  </a:moveTo>
                  <a:lnTo>
                    <a:pt x="7097141" y="0"/>
                  </a:lnTo>
                  <a:lnTo>
                    <a:pt x="7097141" y="38100"/>
                  </a:lnTo>
                  <a:lnTo>
                    <a:pt x="0" y="38100"/>
                  </a:lnTo>
                  <a:close/>
                </a:path>
              </a:pathLst>
            </a:custGeom>
            <a:solidFill>
              <a:srgbClr val="9FA582"/>
            </a:solidFill>
            <a:ln w="12700">
              <a:solidFill>
                <a:srgbClr val="000000"/>
              </a:solidFill>
            </a:ln>
          </p:spPr>
        </p:sp>
      </p:grpSp>
      <p:sp>
        <p:nvSpPr>
          <p:cNvPr name="TextBox 10" id="10"/>
          <p:cNvSpPr txBox="true"/>
          <p:nvPr/>
        </p:nvSpPr>
        <p:spPr>
          <a:xfrm rot="0">
            <a:off x="902047" y="2596157"/>
            <a:ext cx="3221980" cy="431304"/>
          </a:xfrm>
          <a:prstGeom prst="rect">
            <a:avLst/>
          </a:prstGeom>
        </p:spPr>
        <p:txBody>
          <a:bodyPr anchor="t" rtlCol="false" tIns="0" lIns="0" bIns="0" rIns="0">
            <a:spAutoFit/>
          </a:bodyPr>
          <a:lstStyle/>
          <a:p>
            <a:pPr algn="l">
              <a:lnSpc>
                <a:spcPts val="3124"/>
              </a:lnSpc>
            </a:pPr>
            <a:r>
              <a:rPr lang="en-US" sz="2499" b="true">
                <a:solidFill>
                  <a:srgbClr val="C2C4B5"/>
                </a:solidFill>
                <a:latin typeface="Arimo Bold"/>
                <a:ea typeface="Arimo Bold"/>
                <a:cs typeface="Arimo Bold"/>
                <a:sym typeface="Arimo Bold"/>
              </a:rPr>
              <a:t>Initialise &amp; Stage</a:t>
            </a:r>
          </a:p>
        </p:txBody>
      </p:sp>
      <p:sp>
        <p:nvSpPr>
          <p:cNvPr name="TextBox 11" id="11"/>
          <p:cNvSpPr txBox="true"/>
          <p:nvPr/>
        </p:nvSpPr>
        <p:spPr>
          <a:xfrm rot="0">
            <a:off x="902047" y="3105894"/>
            <a:ext cx="5322837" cy="1370559"/>
          </a:xfrm>
          <a:prstGeom prst="rect">
            <a:avLst/>
          </a:prstGeom>
        </p:spPr>
        <p:txBody>
          <a:bodyPr anchor="t" rtlCol="false" tIns="0" lIns="0" bIns="0" rIns="0">
            <a:spAutoFit/>
          </a:bodyPr>
          <a:lstStyle/>
          <a:p>
            <a:pPr algn="l">
              <a:lnSpc>
                <a:spcPts val="3187"/>
              </a:lnSpc>
            </a:pPr>
            <a:r>
              <a:rPr lang="en-US" sz="2000">
                <a:solidFill>
                  <a:srgbClr val="C2C4B5"/>
                </a:solidFill>
                <a:latin typeface="Bitter"/>
                <a:ea typeface="Bitter"/>
                <a:cs typeface="Bitter"/>
                <a:sym typeface="Bitter"/>
              </a:rPr>
              <a:t>Start with git init to create a new repository. Then, prepare your files for commit using git add .</a:t>
            </a:r>
          </a:p>
        </p:txBody>
      </p:sp>
      <p:sp>
        <p:nvSpPr>
          <p:cNvPr name="TextBox 12" id="12"/>
          <p:cNvSpPr txBox="true"/>
          <p:nvPr/>
        </p:nvSpPr>
        <p:spPr>
          <a:xfrm rot="0">
            <a:off x="6482506" y="1953369"/>
            <a:ext cx="257621" cy="398264"/>
          </a:xfrm>
          <a:prstGeom prst="rect">
            <a:avLst/>
          </a:prstGeom>
        </p:spPr>
        <p:txBody>
          <a:bodyPr anchor="t" rtlCol="false" tIns="0" lIns="0" bIns="0" rIns="0">
            <a:spAutoFit/>
          </a:bodyPr>
          <a:lstStyle/>
          <a:p>
            <a:pPr algn="l">
              <a:lnSpc>
                <a:spcPts val="3187"/>
              </a:lnSpc>
            </a:pPr>
            <a:r>
              <a:rPr lang="en-US" sz="2000">
                <a:solidFill>
                  <a:srgbClr val="C2C4B5"/>
                </a:solidFill>
                <a:latin typeface="Arimo"/>
                <a:ea typeface="Arimo"/>
                <a:cs typeface="Arimo"/>
                <a:sym typeface="Arimo"/>
              </a:rPr>
              <a:t>02</a:t>
            </a:r>
          </a:p>
        </p:txBody>
      </p:sp>
      <p:grpSp>
        <p:nvGrpSpPr>
          <p:cNvPr name="Group 13" id="13"/>
          <p:cNvGrpSpPr/>
          <p:nvPr/>
        </p:nvGrpSpPr>
        <p:grpSpPr>
          <a:xfrm rot="0">
            <a:off x="6482506" y="2438846"/>
            <a:ext cx="5322837" cy="28575"/>
            <a:chOff x="0" y="0"/>
            <a:chExt cx="7097117" cy="38100"/>
          </a:xfrm>
        </p:grpSpPr>
        <p:sp>
          <p:nvSpPr>
            <p:cNvPr name="Freeform 14" id="14"/>
            <p:cNvSpPr/>
            <p:nvPr/>
          </p:nvSpPr>
          <p:spPr>
            <a:xfrm flipH="false" flipV="false" rot="0">
              <a:off x="0" y="0"/>
              <a:ext cx="7097141" cy="38100"/>
            </a:xfrm>
            <a:custGeom>
              <a:avLst/>
              <a:gdLst/>
              <a:ahLst/>
              <a:cxnLst/>
              <a:rect r="r" b="b" t="t" l="l"/>
              <a:pathLst>
                <a:path h="38100" w="7097141">
                  <a:moveTo>
                    <a:pt x="0" y="0"/>
                  </a:moveTo>
                  <a:lnTo>
                    <a:pt x="7097141" y="0"/>
                  </a:lnTo>
                  <a:lnTo>
                    <a:pt x="7097141" y="38100"/>
                  </a:lnTo>
                  <a:lnTo>
                    <a:pt x="0" y="38100"/>
                  </a:lnTo>
                  <a:close/>
                </a:path>
              </a:pathLst>
            </a:custGeom>
            <a:solidFill>
              <a:srgbClr val="9FA582"/>
            </a:solidFill>
            <a:ln w="12700">
              <a:solidFill>
                <a:srgbClr val="000000"/>
              </a:solidFill>
            </a:ln>
          </p:spPr>
        </p:sp>
      </p:grpSp>
      <p:sp>
        <p:nvSpPr>
          <p:cNvPr name="TextBox 15" id="15"/>
          <p:cNvSpPr txBox="true"/>
          <p:nvPr/>
        </p:nvSpPr>
        <p:spPr>
          <a:xfrm rot="0">
            <a:off x="6482506" y="2596157"/>
            <a:ext cx="3221980" cy="431304"/>
          </a:xfrm>
          <a:prstGeom prst="rect">
            <a:avLst/>
          </a:prstGeom>
        </p:spPr>
        <p:txBody>
          <a:bodyPr anchor="t" rtlCol="false" tIns="0" lIns="0" bIns="0" rIns="0">
            <a:spAutoFit/>
          </a:bodyPr>
          <a:lstStyle/>
          <a:p>
            <a:pPr algn="l">
              <a:lnSpc>
                <a:spcPts val="3124"/>
              </a:lnSpc>
            </a:pPr>
            <a:r>
              <a:rPr lang="en-US" sz="2499" b="true">
                <a:solidFill>
                  <a:srgbClr val="C2C4B5"/>
                </a:solidFill>
                <a:latin typeface="Arimo Bold"/>
                <a:ea typeface="Arimo Bold"/>
                <a:cs typeface="Arimo Bold"/>
                <a:sym typeface="Arimo Bold"/>
              </a:rPr>
              <a:t>Commit Locally</a:t>
            </a:r>
          </a:p>
        </p:txBody>
      </p:sp>
      <p:sp>
        <p:nvSpPr>
          <p:cNvPr name="TextBox 16" id="16"/>
          <p:cNvSpPr txBox="true"/>
          <p:nvPr/>
        </p:nvSpPr>
        <p:spPr>
          <a:xfrm rot="0">
            <a:off x="6482506" y="3105894"/>
            <a:ext cx="5322837" cy="1351509"/>
          </a:xfrm>
          <a:prstGeom prst="rect">
            <a:avLst/>
          </a:prstGeom>
        </p:spPr>
        <p:txBody>
          <a:bodyPr anchor="t" rtlCol="false" tIns="0" lIns="0" bIns="0" rIns="0">
            <a:spAutoFit/>
          </a:bodyPr>
          <a:lstStyle/>
          <a:p>
            <a:pPr algn="l">
              <a:lnSpc>
                <a:spcPts val="3187"/>
              </a:lnSpc>
            </a:pPr>
            <a:r>
              <a:rPr lang="en-US" sz="2000">
                <a:solidFill>
                  <a:srgbClr val="C2C4B5"/>
                </a:solidFill>
                <a:latin typeface="Bitter"/>
                <a:ea typeface="Bitter"/>
                <a:cs typeface="Bitter"/>
                <a:sym typeface="Bitter"/>
              </a:rPr>
              <a:t>Save your changes with a meaningful message: git commit -m "Meaningful message".</a:t>
            </a:r>
          </a:p>
        </p:txBody>
      </p:sp>
      <p:sp>
        <p:nvSpPr>
          <p:cNvPr name="TextBox 17" id="17"/>
          <p:cNvSpPr txBox="true"/>
          <p:nvPr/>
        </p:nvSpPr>
        <p:spPr>
          <a:xfrm rot="0">
            <a:off x="12062966" y="1953369"/>
            <a:ext cx="257621" cy="398264"/>
          </a:xfrm>
          <a:prstGeom prst="rect">
            <a:avLst/>
          </a:prstGeom>
        </p:spPr>
        <p:txBody>
          <a:bodyPr anchor="t" rtlCol="false" tIns="0" lIns="0" bIns="0" rIns="0">
            <a:spAutoFit/>
          </a:bodyPr>
          <a:lstStyle/>
          <a:p>
            <a:pPr algn="l">
              <a:lnSpc>
                <a:spcPts val="3187"/>
              </a:lnSpc>
            </a:pPr>
            <a:r>
              <a:rPr lang="en-US" sz="2000">
                <a:solidFill>
                  <a:srgbClr val="C2C4B5"/>
                </a:solidFill>
                <a:latin typeface="Arimo"/>
                <a:ea typeface="Arimo"/>
                <a:cs typeface="Arimo"/>
                <a:sym typeface="Arimo"/>
              </a:rPr>
              <a:t>03</a:t>
            </a:r>
          </a:p>
        </p:txBody>
      </p:sp>
      <p:grpSp>
        <p:nvGrpSpPr>
          <p:cNvPr name="Group 18" id="18"/>
          <p:cNvGrpSpPr/>
          <p:nvPr/>
        </p:nvGrpSpPr>
        <p:grpSpPr>
          <a:xfrm rot="0">
            <a:off x="12062966" y="2438846"/>
            <a:ext cx="5322837" cy="28575"/>
            <a:chOff x="0" y="0"/>
            <a:chExt cx="7097117" cy="38100"/>
          </a:xfrm>
        </p:grpSpPr>
        <p:sp>
          <p:nvSpPr>
            <p:cNvPr name="Freeform 19" id="19"/>
            <p:cNvSpPr/>
            <p:nvPr/>
          </p:nvSpPr>
          <p:spPr>
            <a:xfrm flipH="false" flipV="false" rot="0">
              <a:off x="0" y="0"/>
              <a:ext cx="7097141" cy="38100"/>
            </a:xfrm>
            <a:custGeom>
              <a:avLst/>
              <a:gdLst/>
              <a:ahLst/>
              <a:cxnLst/>
              <a:rect r="r" b="b" t="t" l="l"/>
              <a:pathLst>
                <a:path h="38100" w="7097141">
                  <a:moveTo>
                    <a:pt x="0" y="0"/>
                  </a:moveTo>
                  <a:lnTo>
                    <a:pt x="7097141" y="0"/>
                  </a:lnTo>
                  <a:lnTo>
                    <a:pt x="7097141" y="38100"/>
                  </a:lnTo>
                  <a:lnTo>
                    <a:pt x="0" y="38100"/>
                  </a:lnTo>
                  <a:close/>
                </a:path>
              </a:pathLst>
            </a:custGeom>
            <a:solidFill>
              <a:srgbClr val="9FA582"/>
            </a:solidFill>
            <a:ln w="12700">
              <a:solidFill>
                <a:srgbClr val="000000"/>
              </a:solidFill>
            </a:ln>
          </p:spPr>
        </p:sp>
      </p:grpSp>
      <p:sp>
        <p:nvSpPr>
          <p:cNvPr name="TextBox 20" id="20"/>
          <p:cNvSpPr txBox="true"/>
          <p:nvPr/>
        </p:nvSpPr>
        <p:spPr>
          <a:xfrm rot="0">
            <a:off x="12062966" y="2596157"/>
            <a:ext cx="3221980" cy="431304"/>
          </a:xfrm>
          <a:prstGeom prst="rect">
            <a:avLst/>
          </a:prstGeom>
        </p:spPr>
        <p:txBody>
          <a:bodyPr anchor="t" rtlCol="false" tIns="0" lIns="0" bIns="0" rIns="0">
            <a:spAutoFit/>
          </a:bodyPr>
          <a:lstStyle/>
          <a:p>
            <a:pPr algn="l">
              <a:lnSpc>
                <a:spcPts val="3124"/>
              </a:lnSpc>
            </a:pPr>
            <a:r>
              <a:rPr lang="en-US" sz="2499" b="true">
                <a:solidFill>
                  <a:srgbClr val="C2C4B5"/>
                </a:solidFill>
                <a:latin typeface="Arimo Bold"/>
                <a:ea typeface="Arimo Bold"/>
                <a:cs typeface="Arimo Bold"/>
                <a:sym typeface="Arimo Bold"/>
              </a:rPr>
              <a:t>Connect Remote</a:t>
            </a:r>
          </a:p>
        </p:txBody>
      </p:sp>
      <p:sp>
        <p:nvSpPr>
          <p:cNvPr name="TextBox 21" id="21"/>
          <p:cNvSpPr txBox="true"/>
          <p:nvPr/>
        </p:nvSpPr>
        <p:spPr>
          <a:xfrm rot="0">
            <a:off x="12062966" y="3105894"/>
            <a:ext cx="5322837" cy="920055"/>
          </a:xfrm>
          <a:prstGeom prst="rect">
            <a:avLst/>
          </a:prstGeom>
        </p:spPr>
        <p:txBody>
          <a:bodyPr anchor="t" rtlCol="false" tIns="0" lIns="0" bIns="0" rIns="0">
            <a:spAutoFit/>
          </a:bodyPr>
          <a:lstStyle/>
          <a:p>
            <a:pPr algn="l">
              <a:lnSpc>
                <a:spcPts val="3187"/>
              </a:lnSpc>
            </a:pPr>
            <a:r>
              <a:rPr lang="en-US" sz="2000">
                <a:solidFill>
                  <a:srgbClr val="C2C4B5"/>
                </a:solidFill>
                <a:latin typeface="Bitter"/>
                <a:ea typeface="Bitter"/>
                <a:cs typeface="Bitter"/>
                <a:sym typeface="Bitter"/>
              </a:rPr>
              <a:t>Link your local repository to a remote server: git remote add origin &lt;URL&gt;.</a:t>
            </a:r>
          </a:p>
        </p:txBody>
      </p:sp>
      <p:sp>
        <p:nvSpPr>
          <p:cNvPr name="TextBox 22" id="22"/>
          <p:cNvSpPr txBox="true"/>
          <p:nvPr/>
        </p:nvSpPr>
        <p:spPr>
          <a:xfrm rot="0">
            <a:off x="902047" y="4851052"/>
            <a:ext cx="257621" cy="398264"/>
          </a:xfrm>
          <a:prstGeom prst="rect">
            <a:avLst/>
          </a:prstGeom>
        </p:spPr>
        <p:txBody>
          <a:bodyPr anchor="t" rtlCol="false" tIns="0" lIns="0" bIns="0" rIns="0">
            <a:spAutoFit/>
          </a:bodyPr>
          <a:lstStyle/>
          <a:p>
            <a:pPr algn="l">
              <a:lnSpc>
                <a:spcPts val="3187"/>
              </a:lnSpc>
            </a:pPr>
            <a:r>
              <a:rPr lang="en-US" sz="2000">
                <a:solidFill>
                  <a:srgbClr val="C2C4B5"/>
                </a:solidFill>
                <a:latin typeface="Arimo"/>
                <a:ea typeface="Arimo"/>
                <a:cs typeface="Arimo"/>
                <a:sym typeface="Arimo"/>
              </a:rPr>
              <a:t>04</a:t>
            </a:r>
          </a:p>
        </p:txBody>
      </p:sp>
      <p:grpSp>
        <p:nvGrpSpPr>
          <p:cNvPr name="Group 23" id="23"/>
          <p:cNvGrpSpPr/>
          <p:nvPr/>
        </p:nvGrpSpPr>
        <p:grpSpPr>
          <a:xfrm rot="0">
            <a:off x="902047" y="5336530"/>
            <a:ext cx="5322837" cy="28575"/>
            <a:chOff x="0" y="0"/>
            <a:chExt cx="7097117" cy="38100"/>
          </a:xfrm>
        </p:grpSpPr>
        <p:sp>
          <p:nvSpPr>
            <p:cNvPr name="Freeform 24" id="24"/>
            <p:cNvSpPr/>
            <p:nvPr/>
          </p:nvSpPr>
          <p:spPr>
            <a:xfrm flipH="false" flipV="false" rot="0">
              <a:off x="0" y="0"/>
              <a:ext cx="7097141" cy="38100"/>
            </a:xfrm>
            <a:custGeom>
              <a:avLst/>
              <a:gdLst/>
              <a:ahLst/>
              <a:cxnLst/>
              <a:rect r="r" b="b" t="t" l="l"/>
              <a:pathLst>
                <a:path h="38100" w="7097141">
                  <a:moveTo>
                    <a:pt x="0" y="0"/>
                  </a:moveTo>
                  <a:lnTo>
                    <a:pt x="7097141" y="0"/>
                  </a:lnTo>
                  <a:lnTo>
                    <a:pt x="7097141" y="38100"/>
                  </a:lnTo>
                  <a:lnTo>
                    <a:pt x="0" y="38100"/>
                  </a:lnTo>
                  <a:close/>
                </a:path>
              </a:pathLst>
            </a:custGeom>
            <a:solidFill>
              <a:srgbClr val="9FA582"/>
            </a:solidFill>
            <a:ln w="12700">
              <a:solidFill>
                <a:srgbClr val="000000"/>
              </a:solidFill>
            </a:ln>
          </p:spPr>
        </p:sp>
      </p:grpSp>
      <p:sp>
        <p:nvSpPr>
          <p:cNvPr name="TextBox 25" id="25"/>
          <p:cNvSpPr txBox="true"/>
          <p:nvPr/>
        </p:nvSpPr>
        <p:spPr>
          <a:xfrm rot="0">
            <a:off x="902047" y="5493841"/>
            <a:ext cx="3221980" cy="431304"/>
          </a:xfrm>
          <a:prstGeom prst="rect">
            <a:avLst/>
          </a:prstGeom>
        </p:spPr>
        <p:txBody>
          <a:bodyPr anchor="t" rtlCol="false" tIns="0" lIns="0" bIns="0" rIns="0">
            <a:spAutoFit/>
          </a:bodyPr>
          <a:lstStyle/>
          <a:p>
            <a:pPr algn="l">
              <a:lnSpc>
                <a:spcPts val="3124"/>
              </a:lnSpc>
            </a:pPr>
            <a:r>
              <a:rPr lang="en-US" sz="2499" b="true">
                <a:solidFill>
                  <a:srgbClr val="C2C4B5"/>
                </a:solidFill>
                <a:latin typeface="Arimo Bold"/>
                <a:ea typeface="Arimo Bold"/>
                <a:cs typeface="Arimo Bold"/>
                <a:sym typeface="Arimo Bold"/>
              </a:rPr>
              <a:t>Push to Remote</a:t>
            </a:r>
          </a:p>
        </p:txBody>
      </p:sp>
      <p:sp>
        <p:nvSpPr>
          <p:cNvPr name="TextBox 26" id="26"/>
          <p:cNvSpPr txBox="true"/>
          <p:nvPr/>
        </p:nvSpPr>
        <p:spPr>
          <a:xfrm rot="0">
            <a:off x="902047" y="6003577"/>
            <a:ext cx="5322837" cy="920055"/>
          </a:xfrm>
          <a:prstGeom prst="rect">
            <a:avLst/>
          </a:prstGeom>
        </p:spPr>
        <p:txBody>
          <a:bodyPr anchor="t" rtlCol="false" tIns="0" lIns="0" bIns="0" rIns="0">
            <a:spAutoFit/>
          </a:bodyPr>
          <a:lstStyle/>
          <a:p>
            <a:pPr algn="l">
              <a:lnSpc>
                <a:spcPts val="3187"/>
              </a:lnSpc>
            </a:pPr>
            <a:r>
              <a:rPr lang="en-US" sz="2000">
                <a:solidFill>
                  <a:srgbClr val="C2C4B5"/>
                </a:solidFill>
                <a:latin typeface="Bitter"/>
                <a:ea typeface="Bitter"/>
                <a:cs typeface="Bitter"/>
                <a:sym typeface="Bitter"/>
              </a:rPr>
              <a:t>Upload your local commits to the remote branch: git push origin main.</a:t>
            </a:r>
          </a:p>
        </p:txBody>
      </p:sp>
      <p:sp>
        <p:nvSpPr>
          <p:cNvPr name="TextBox 27" id="27"/>
          <p:cNvSpPr txBox="true"/>
          <p:nvPr/>
        </p:nvSpPr>
        <p:spPr>
          <a:xfrm rot="0">
            <a:off x="6482506" y="4851052"/>
            <a:ext cx="257621" cy="398264"/>
          </a:xfrm>
          <a:prstGeom prst="rect">
            <a:avLst/>
          </a:prstGeom>
        </p:spPr>
        <p:txBody>
          <a:bodyPr anchor="t" rtlCol="false" tIns="0" lIns="0" bIns="0" rIns="0">
            <a:spAutoFit/>
          </a:bodyPr>
          <a:lstStyle/>
          <a:p>
            <a:pPr algn="l">
              <a:lnSpc>
                <a:spcPts val="3187"/>
              </a:lnSpc>
            </a:pPr>
            <a:r>
              <a:rPr lang="en-US" sz="2000">
                <a:solidFill>
                  <a:srgbClr val="C2C4B5"/>
                </a:solidFill>
                <a:latin typeface="Arimo"/>
                <a:ea typeface="Arimo"/>
                <a:cs typeface="Arimo"/>
                <a:sym typeface="Arimo"/>
              </a:rPr>
              <a:t>05</a:t>
            </a:r>
          </a:p>
        </p:txBody>
      </p:sp>
      <p:grpSp>
        <p:nvGrpSpPr>
          <p:cNvPr name="Group 28" id="28"/>
          <p:cNvGrpSpPr/>
          <p:nvPr/>
        </p:nvGrpSpPr>
        <p:grpSpPr>
          <a:xfrm rot="0">
            <a:off x="6482506" y="5336530"/>
            <a:ext cx="5322837" cy="28575"/>
            <a:chOff x="0" y="0"/>
            <a:chExt cx="7097117" cy="38100"/>
          </a:xfrm>
        </p:grpSpPr>
        <p:sp>
          <p:nvSpPr>
            <p:cNvPr name="Freeform 29" id="29"/>
            <p:cNvSpPr/>
            <p:nvPr/>
          </p:nvSpPr>
          <p:spPr>
            <a:xfrm flipH="false" flipV="false" rot="0">
              <a:off x="0" y="0"/>
              <a:ext cx="7097141" cy="38100"/>
            </a:xfrm>
            <a:custGeom>
              <a:avLst/>
              <a:gdLst/>
              <a:ahLst/>
              <a:cxnLst/>
              <a:rect r="r" b="b" t="t" l="l"/>
              <a:pathLst>
                <a:path h="38100" w="7097141">
                  <a:moveTo>
                    <a:pt x="0" y="0"/>
                  </a:moveTo>
                  <a:lnTo>
                    <a:pt x="7097141" y="0"/>
                  </a:lnTo>
                  <a:lnTo>
                    <a:pt x="7097141" y="38100"/>
                  </a:lnTo>
                  <a:lnTo>
                    <a:pt x="0" y="38100"/>
                  </a:lnTo>
                  <a:close/>
                </a:path>
              </a:pathLst>
            </a:custGeom>
            <a:solidFill>
              <a:srgbClr val="9FA582"/>
            </a:solidFill>
            <a:ln w="12700">
              <a:solidFill>
                <a:srgbClr val="000000"/>
              </a:solidFill>
            </a:ln>
          </p:spPr>
        </p:sp>
      </p:grpSp>
      <p:sp>
        <p:nvSpPr>
          <p:cNvPr name="TextBox 30" id="30"/>
          <p:cNvSpPr txBox="true"/>
          <p:nvPr/>
        </p:nvSpPr>
        <p:spPr>
          <a:xfrm rot="0">
            <a:off x="6482506" y="5493841"/>
            <a:ext cx="3221980" cy="431304"/>
          </a:xfrm>
          <a:prstGeom prst="rect">
            <a:avLst/>
          </a:prstGeom>
        </p:spPr>
        <p:txBody>
          <a:bodyPr anchor="t" rtlCol="false" tIns="0" lIns="0" bIns="0" rIns="0">
            <a:spAutoFit/>
          </a:bodyPr>
          <a:lstStyle/>
          <a:p>
            <a:pPr algn="l">
              <a:lnSpc>
                <a:spcPts val="3124"/>
              </a:lnSpc>
            </a:pPr>
            <a:r>
              <a:rPr lang="en-US" sz="2499" b="true">
                <a:solidFill>
                  <a:srgbClr val="C2C4B5"/>
                </a:solidFill>
                <a:latin typeface="Arimo Bold"/>
                <a:ea typeface="Arimo Bold"/>
                <a:cs typeface="Arimo Bold"/>
                <a:sym typeface="Arimo Bold"/>
              </a:rPr>
              <a:t>Pull for Updates</a:t>
            </a:r>
          </a:p>
        </p:txBody>
      </p:sp>
      <p:sp>
        <p:nvSpPr>
          <p:cNvPr name="TextBox 31" id="31"/>
          <p:cNvSpPr txBox="true"/>
          <p:nvPr/>
        </p:nvSpPr>
        <p:spPr>
          <a:xfrm rot="0">
            <a:off x="6482506" y="6003577"/>
            <a:ext cx="5322837" cy="920055"/>
          </a:xfrm>
          <a:prstGeom prst="rect">
            <a:avLst/>
          </a:prstGeom>
        </p:spPr>
        <p:txBody>
          <a:bodyPr anchor="t" rtlCol="false" tIns="0" lIns="0" bIns="0" rIns="0">
            <a:spAutoFit/>
          </a:bodyPr>
          <a:lstStyle/>
          <a:p>
            <a:pPr algn="l">
              <a:lnSpc>
                <a:spcPts val="3187"/>
              </a:lnSpc>
            </a:pPr>
            <a:r>
              <a:rPr lang="en-US" sz="2000">
                <a:solidFill>
                  <a:srgbClr val="C2C4B5"/>
                </a:solidFill>
                <a:latin typeface="Bitter"/>
                <a:ea typeface="Bitter"/>
                <a:cs typeface="Bitter"/>
                <a:sym typeface="Bitter"/>
              </a:rPr>
              <a:t>Fetch and merge remote changes into your local branch: git pull origin main.</a:t>
            </a:r>
          </a:p>
        </p:txBody>
      </p:sp>
      <p:sp>
        <p:nvSpPr>
          <p:cNvPr name="TextBox 32" id="32"/>
          <p:cNvSpPr txBox="true"/>
          <p:nvPr/>
        </p:nvSpPr>
        <p:spPr>
          <a:xfrm rot="0">
            <a:off x="12062966" y="4851052"/>
            <a:ext cx="257621" cy="398264"/>
          </a:xfrm>
          <a:prstGeom prst="rect">
            <a:avLst/>
          </a:prstGeom>
        </p:spPr>
        <p:txBody>
          <a:bodyPr anchor="t" rtlCol="false" tIns="0" lIns="0" bIns="0" rIns="0">
            <a:spAutoFit/>
          </a:bodyPr>
          <a:lstStyle/>
          <a:p>
            <a:pPr algn="l">
              <a:lnSpc>
                <a:spcPts val="3187"/>
              </a:lnSpc>
            </a:pPr>
            <a:r>
              <a:rPr lang="en-US" sz="2000">
                <a:solidFill>
                  <a:srgbClr val="C2C4B5"/>
                </a:solidFill>
                <a:latin typeface="Arimo"/>
                <a:ea typeface="Arimo"/>
                <a:cs typeface="Arimo"/>
                <a:sym typeface="Arimo"/>
              </a:rPr>
              <a:t>06</a:t>
            </a:r>
          </a:p>
        </p:txBody>
      </p:sp>
      <p:grpSp>
        <p:nvGrpSpPr>
          <p:cNvPr name="Group 33" id="33"/>
          <p:cNvGrpSpPr/>
          <p:nvPr/>
        </p:nvGrpSpPr>
        <p:grpSpPr>
          <a:xfrm rot="0">
            <a:off x="12062966" y="5336530"/>
            <a:ext cx="5322837" cy="28575"/>
            <a:chOff x="0" y="0"/>
            <a:chExt cx="7097117" cy="38100"/>
          </a:xfrm>
        </p:grpSpPr>
        <p:sp>
          <p:nvSpPr>
            <p:cNvPr name="Freeform 34" id="34"/>
            <p:cNvSpPr/>
            <p:nvPr/>
          </p:nvSpPr>
          <p:spPr>
            <a:xfrm flipH="false" flipV="false" rot="0">
              <a:off x="0" y="0"/>
              <a:ext cx="7097141" cy="38100"/>
            </a:xfrm>
            <a:custGeom>
              <a:avLst/>
              <a:gdLst/>
              <a:ahLst/>
              <a:cxnLst/>
              <a:rect r="r" b="b" t="t" l="l"/>
              <a:pathLst>
                <a:path h="38100" w="7097141">
                  <a:moveTo>
                    <a:pt x="0" y="0"/>
                  </a:moveTo>
                  <a:lnTo>
                    <a:pt x="7097141" y="0"/>
                  </a:lnTo>
                  <a:lnTo>
                    <a:pt x="7097141" y="38100"/>
                  </a:lnTo>
                  <a:lnTo>
                    <a:pt x="0" y="38100"/>
                  </a:lnTo>
                  <a:close/>
                </a:path>
              </a:pathLst>
            </a:custGeom>
            <a:solidFill>
              <a:srgbClr val="9FA582"/>
            </a:solidFill>
            <a:ln w="12700">
              <a:solidFill>
                <a:srgbClr val="000000"/>
              </a:solidFill>
            </a:ln>
          </p:spPr>
        </p:sp>
      </p:grpSp>
      <p:sp>
        <p:nvSpPr>
          <p:cNvPr name="TextBox 35" id="35"/>
          <p:cNvSpPr txBox="true"/>
          <p:nvPr/>
        </p:nvSpPr>
        <p:spPr>
          <a:xfrm rot="0">
            <a:off x="12062966" y="5493841"/>
            <a:ext cx="3221980" cy="431304"/>
          </a:xfrm>
          <a:prstGeom prst="rect">
            <a:avLst/>
          </a:prstGeom>
        </p:spPr>
        <p:txBody>
          <a:bodyPr anchor="t" rtlCol="false" tIns="0" lIns="0" bIns="0" rIns="0">
            <a:spAutoFit/>
          </a:bodyPr>
          <a:lstStyle/>
          <a:p>
            <a:pPr algn="l">
              <a:lnSpc>
                <a:spcPts val="3124"/>
              </a:lnSpc>
            </a:pPr>
            <a:r>
              <a:rPr lang="en-US" sz="2499" b="true">
                <a:solidFill>
                  <a:srgbClr val="C2C4B5"/>
                </a:solidFill>
                <a:latin typeface="Arimo Bold"/>
                <a:ea typeface="Arimo Bold"/>
                <a:cs typeface="Arimo Bold"/>
                <a:sym typeface="Arimo Bold"/>
              </a:rPr>
              <a:t>Branch &amp; Merge</a:t>
            </a:r>
          </a:p>
        </p:txBody>
      </p:sp>
      <p:sp>
        <p:nvSpPr>
          <p:cNvPr name="TextBox 36" id="36"/>
          <p:cNvSpPr txBox="true"/>
          <p:nvPr/>
        </p:nvSpPr>
        <p:spPr>
          <a:xfrm rot="0">
            <a:off x="12062966" y="6003577"/>
            <a:ext cx="5322837" cy="1370559"/>
          </a:xfrm>
          <a:prstGeom prst="rect">
            <a:avLst/>
          </a:prstGeom>
        </p:spPr>
        <p:txBody>
          <a:bodyPr anchor="t" rtlCol="false" tIns="0" lIns="0" bIns="0" rIns="0">
            <a:spAutoFit/>
          </a:bodyPr>
          <a:lstStyle/>
          <a:p>
            <a:pPr algn="l">
              <a:lnSpc>
                <a:spcPts val="3187"/>
              </a:lnSpc>
            </a:pPr>
            <a:r>
              <a:rPr lang="en-US" sz="2000">
                <a:solidFill>
                  <a:srgbClr val="C2C4B5"/>
                </a:solidFill>
                <a:latin typeface="Bitter"/>
                <a:ea typeface="Bitter"/>
                <a:cs typeface="Bitter"/>
                <a:sym typeface="Bitter"/>
              </a:rPr>
              <a:t>Create isolated development lines with git branch and git checkout. Integrate them using git merge.</a:t>
            </a:r>
          </a:p>
        </p:txBody>
      </p:sp>
      <p:sp>
        <p:nvSpPr>
          <p:cNvPr name="TextBox 37" id="37"/>
          <p:cNvSpPr txBox="true"/>
          <p:nvPr/>
        </p:nvSpPr>
        <p:spPr>
          <a:xfrm rot="0">
            <a:off x="902047" y="7748736"/>
            <a:ext cx="257621" cy="398264"/>
          </a:xfrm>
          <a:prstGeom prst="rect">
            <a:avLst/>
          </a:prstGeom>
        </p:spPr>
        <p:txBody>
          <a:bodyPr anchor="t" rtlCol="false" tIns="0" lIns="0" bIns="0" rIns="0">
            <a:spAutoFit/>
          </a:bodyPr>
          <a:lstStyle/>
          <a:p>
            <a:pPr algn="l">
              <a:lnSpc>
                <a:spcPts val="3187"/>
              </a:lnSpc>
            </a:pPr>
            <a:r>
              <a:rPr lang="en-US" sz="2000">
                <a:solidFill>
                  <a:srgbClr val="C2C4B5"/>
                </a:solidFill>
                <a:latin typeface="Arimo"/>
                <a:ea typeface="Arimo"/>
                <a:cs typeface="Arimo"/>
                <a:sym typeface="Arimo"/>
              </a:rPr>
              <a:t>07</a:t>
            </a:r>
          </a:p>
        </p:txBody>
      </p:sp>
      <p:grpSp>
        <p:nvGrpSpPr>
          <p:cNvPr name="Group 38" id="38"/>
          <p:cNvGrpSpPr/>
          <p:nvPr/>
        </p:nvGrpSpPr>
        <p:grpSpPr>
          <a:xfrm rot="0">
            <a:off x="902047" y="8234214"/>
            <a:ext cx="16483756" cy="28575"/>
            <a:chOff x="0" y="0"/>
            <a:chExt cx="21978342" cy="38100"/>
          </a:xfrm>
        </p:grpSpPr>
        <p:sp>
          <p:nvSpPr>
            <p:cNvPr name="Freeform 39" id="39"/>
            <p:cNvSpPr/>
            <p:nvPr/>
          </p:nvSpPr>
          <p:spPr>
            <a:xfrm flipH="false" flipV="false" rot="0">
              <a:off x="0" y="0"/>
              <a:ext cx="21978365" cy="38100"/>
            </a:xfrm>
            <a:custGeom>
              <a:avLst/>
              <a:gdLst/>
              <a:ahLst/>
              <a:cxnLst/>
              <a:rect r="r" b="b" t="t" l="l"/>
              <a:pathLst>
                <a:path h="38100" w="21978365">
                  <a:moveTo>
                    <a:pt x="0" y="0"/>
                  </a:moveTo>
                  <a:lnTo>
                    <a:pt x="21978365" y="0"/>
                  </a:lnTo>
                  <a:lnTo>
                    <a:pt x="21978365" y="38100"/>
                  </a:lnTo>
                  <a:lnTo>
                    <a:pt x="0" y="38100"/>
                  </a:lnTo>
                  <a:close/>
                </a:path>
              </a:pathLst>
            </a:custGeom>
            <a:solidFill>
              <a:srgbClr val="9FA582"/>
            </a:solidFill>
            <a:ln w="12700">
              <a:solidFill>
                <a:srgbClr val="000000"/>
              </a:solidFill>
            </a:ln>
          </p:spPr>
        </p:sp>
      </p:grpSp>
      <p:sp>
        <p:nvSpPr>
          <p:cNvPr name="TextBox 40" id="40"/>
          <p:cNvSpPr txBox="true"/>
          <p:nvPr/>
        </p:nvSpPr>
        <p:spPr>
          <a:xfrm rot="0">
            <a:off x="902047" y="8391525"/>
            <a:ext cx="3221980" cy="431304"/>
          </a:xfrm>
          <a:prstGeom prst="rect">
            <a:avLst/>
          </a:prstGeom>
        </p:spPr>
        <p:txBody>
          <a:bodyPr anchor="t" rtlCol="false" tIns="0" lIns="0" bIns="0" rIns="0">
            <a:spAutoFit/>
          </a:bodyPr>
          <a:lstStyle/>
          <a:p>
            <a:pPr algn="l">
              <a:lnSpc>
                <a:spcPts val="3124"/>
              </a:lnSpc>
            </a:pPr>
            <a:r>
              <a:rPr lang="en-US" sz="2499" b="true">
                <a:solidFill>
                  <a:srgbClr val="C2C4B5"/>
                </a:solidFill>
                <a:latin typeface="Arimo Bold"/>
                <a:ea typeface="Arimo Bold"/>
                <a:cs typeface="Arimo Bold"/>
                <a:sym typeface="Arimo Bold"/>
              </a:rPr>
              <a:t>Clean Up Remotes</a:t>
            </a:r>
          </a:p>
        </p:txBody>
      </p:sp>
      <p:sp>
        <p:nvSpPr>
          <p:cNvPr name="TextBox 41" id="41"/>
          <p:cNvSpPr txBox="true"/>
          <p:nvPr/>
        </p:nvSpPr>
        <p:spPr>
          <a:xfrm rot="0">
            <a:off x="902047" y="8901261"/>
            <a:ext cx="16483756" cy="507652"/>
          </a:xfrm>
          <a:prstGeom prst="rect">
            <a:avLst/>
          </a:prstGeom>
        </p:spPr>
        <p:txBody>
          <a:bodyPr anchor="t" rtlCol="false" tIns="0" lIns="0" bIns="0" rIns="0">
            <a:spAutoFit/>
          </a:bodyPr>
          <a:lstStyle/>
          <a:p>
            <a:pPr algn="l">
              <a:lnSpc>
                <a:spcPts val="3187"/>
              </a:lnSpc>
            </a:pPr>
            <a:r>
              <a:rPr lang="en-US" sz="2000">
                <a:solidFill>
                  <a:srgbClr val="C2C4B5"/>
                </a:solidFill>
                <a:latin typeface="Bitter"/>
                <a:ea typeface="Bitter"/>
                <a:cs typeface="Bitter"/>
                <a:sym typeface="Bitter"/>
              </a:rPr>
              <a:t>Remove merged or obsolete remote branches: git push origin --delete &lt;branch-name&gt;.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DAG7ADzbo6E</dc:identifier>
  <dcterms:modified xsi:type="dcterms:W3CDTF">2011-08-01T06:04:30Z</dcterms:modified>
  <cp:revision>1</cp:revision>
  <dc:title>Git-Transactions-From-Local-to-Remote-and-Back (1).pptx</dc:title>
</cp:coreProperties>
</file>

<file path=docProps/thumbnail.jpeg>
</file>